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charts/chart2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comments/comment4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05" r:id="rId1"/>
  </p:sldMasterIdLst>
  <p:notesMasterIdLst>
    <p:notesMasterId r:id="rId33"/>
  </p:notesMasterIdLst>
  <p:handoutMasterIdLst>
    <p:handoutMasterId r:id="rId34"/>
  </p:handoutMasterIdLst>
  <p:sldIdLst>
    <p:sldId id="378" r:id="rId2"/>
    <p:sldId id="380" r:id="rId3"/>
    <p:sldId id="420" r:id="rId4"/>
    <p:sldId id="381" r:id="rId5"/>
    <p:sldId id="424" r:id="rId6"/>
    <p:sldId id="417" r:id="rId7"/>
    <p:sldId id="416" r:id="rId8"/>
    <p:sldId id="396" r:id="rId9"/>
    <p:sldId id="427" r:id="rId10"/>
    <p:sldId id="428" r:id="rId11"/>
    <p:sldId id="425" r:id="rId12"/>
    <p:sldId id="426" r:id="rId13"/>
    <p:sldId id="422" r:id="rId14"/>
    <p:sldId id="439" r:id="rId15"/>
    <p:sldId id="432" r:id="rId16"/>
    <p:sldId id="433" r:id="rId17"/>
    <p:sldId id="434" r:id="rId18"/>
    <p:sldId id="435" r:id="rId19"/>
    <p:sldId id="437" r:id="rId20"/>
    <p:sldId id="438" r:id="rId21"/>
    <p:sldId id="429" r:id="rId22"/>
    <p:sldId id="436" r:id="rId23"/>
    <p:sldId id="430" r:id="rId24"/>
    <p:sldId id="443" r:id="rId25"/>
    <p:sldId id="431" r:id="rId26"/>
    <p:sldId id="421" r:id="rId27"/>
    <p:sldId id="423" r:id="rId28"/>
    <p:sldId id="411" r:id="rId29"/>
    <p:sldId id="440" r:id="rId30"/>
    <p:sldId id="441" r:id="rId31"/>
    <p:sldId id="442" r:id="rId32"/>
  </p:sldIdLst>
  <p:sldSz cx="12192000" cy="6858000"/>
  <p:notesSz cx="6858000" cy="9144000"/>
  <p:defaultTextStyle>
    <a:defPPr rtl="0">
      <a:defRPr lang="en-GB"/>
    </a:defPPr>
    <a:lvl1pPr marL="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65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3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95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66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825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99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155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32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Balance" id="{705054ED-DB56-FA4C-BB16-D35BDEFFF4C1}">
          <p14:sldIdLst>
            <p14:sldId id="378"/>
            <p14:sldId id="380"/>
            <p14:sldId id="420"/>
            <p14:sldId id="381"/>
            <p14:sldId id="424"/>
            <p14:sldId id="417"/>
            <p14:sldId id="416"/>
            <p14:sldId id="396"/>
            <p14:sldId id="427"/>
            <p14:sldId id="428"/>
            <p14:sldId id="425"/>
            <p14:sldId id="426"/>
            <p14:sldId id="422"/>
            <p14:sldId id="439"/>
            <p14:sldId id="432"/>
            <p14:sldId id="433"/>
            <p14:sldId id="434"/>
            <p14:sldId id="435"/>
            <p14:sldId id="437"/>
            <p14:sldId id="438"/>
            <p14:sldId id="429"/>
            <p14:sldId id="436"/>
            <p14:sldId id="430"/>
            <p14:sldId id="443"/>
            <p14:sldId id="431"/>
            <p14:sldId id="421"/>
            <p14:sldId id="423"/>
            <p14:sldId id="411"/>
            <p14:sldId id="440"/>
            <p14:sldId id="441"/>
            <p14:sldId id="44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37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Louise Hartmann" initials="LH" lastIdx="4" clrIdx="0"/>
  <p:cmAuthor id="1" name="Lise Thorup-Pedersen" initials="LTP" lastIdx="0" clrIdx="1"/>
  <p:cmAuthor id="2" name="estefania ruiz arenaza" initials="era" lastIdx="5" clrIdx="2">
    <p:extLst>
      <p:ext uri="{19B8F6BF-5375-455C-9EA6-DF929625EA0E}">
        <p15:presenceInfo xmlns:p15="http://schemas.microsoft.com/office/powerpoint/2012/main" userId="ffc9582043c8563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E9695"/>
    <a:srgbClr val="DF6752"/>
    <a:srgbClr val="9DB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llemlayout 2 - Markering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528" autoAdjust="0"/>
    <p:restoredTop sz="95274" autoAdjust="0"/>
  </p:normalViewPr>
  <p:slideViewPr>
    <p:cSldViewPr snapToGrid="0" snapToObjects="1">
      <p:cViewPr varScale="1">
        <p:scale>
          <a:sx n="87" d="100"/>
          <a:sy n="87" d="100"/>
        </p:scale>
        <p:origin x="365" y="58"/>
      </p:cViewPr>
      <p:guideLst>
        <p:guide orient="horz" pos="2160"/>
        <p:guide pos="3840"/>
        <p:guide pos="37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 showGuides="1">
      <p:cViewPr varScale="1">
        <p:scale>
          <a:sx n="96" d="100"/>
          <a:sy n="96" d="100"/>
        </p:scale>
        <p:origin x="3642" y="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commentAuthors" Target="commentAuthor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Ejer\Dropbox%20(IRIS%20Group)\IRIS%20Group%20Team%20Folder\Igangv&#230;rende%20projekter\Aalborg%20Universitet%20-%20effekter%20af%20samarbejde\Data\Registerdata\Databehandling%20-%20Aalborg%20-%20FoUoI%20samarbejde.xlsx" TargetMode="Externa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Kommercial!$A$81</c:f>
              <c:strCache>
                <c:ptCount val="1"/>
                <c:pt idx="0">
                  <c:v>Aalborg University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Kommercial!$B$80:$Q$80</c:f>
              <c:numCache>
                <c:formatCode>General</c:formatCode>
                <c:ptCount val="16"/>
                <c:pt idx="0">
                  <c:v>2000</c:v>
                </c:pt>
                <c:pt idx="1">
                  <c:v>2001</c:v>
                </c:pt>
                <c:pt idx="2">
                  <c:v>2002</c:v>
                </c:pt>
                <c:pt idx="3">
                  <c:v>2003</c:v>
                </c:pt>
                <c:pt idx="4">
                  <c:v>2004</c:v>
                </c:pt>
                <c:pt idx="5">
                  <c:v>2005</c:v>
                </c:pt>
                <c:pt idx="6">
                  <c:v>2006</c:v>
                </c:pt>
                <c:pt idx="7">
                  <c:v>2007</c:v>
                </c:pt>
                <c:pt idx="8">
                  <c:v>2008</c:v>
                </c:pt>
                <c:pt idx="9">
                  <c:v>2009</c:v>
                </c:pt>
                <c:pt idx="10">
                  <c:v>2010</c:v>
                </c:pt>
                <c:pt idx="11">
                  <c:v>2011</c:v>
                </c:pt>
                <c:pt idx="12">
                  <c:v>2012</c:v>
                </c:pt>
                <c:pt idx="13">
                  <c:v>2013</c:v>
                </c:pt>
                <c:pt idx="14">
                  <c:v>2014</c:v>
                </c:pt>
                <c:pt idx="15">
                  <c:v>2015</c:v>
                </c:pt>
              </c:numCache>
            </c:numRef>
          </c:cat>
          <c:val>
            <c:numRef>
              <c:f>Kommercial!$B$81:$Q$81</c:f>
              <c:numCache>
                <c:formatCode>General</c:formatCode>
                <c:ptCount val="16"/>
                <c:pt idx="0">
                  <c:v>0</c:v>
                </c:pt>
                <c:pt idx="1">
                  <c:v>0</c:v>
                </c:pt>
                <c:pt idx="2">
                  <c:v>2</c:v>
                </c:pt>
                <c:pt idx="3">
                  <c:v>3</c:v>
                </c:pt>
                <c:pt idx="4">
                  <c:v>5</c:v>
                </c:pt>
                <c:pt idx="5">
                  <c:v>7</c:v>
                </c:pt>
                <c:pt idx="6">
                  <c:v>14</c:v>
                </c:pt>
                <c:pt idx="7">
                  <c:v>37</c:v>
                </c:pt>
                <c:pt idx="8">
                  <c:v>18</c:v>
                </c:pt>
                <c:pt idx="9">
                  <c:v>21</c:v>
                </c:pt>
                <c:pt idx="10">
                  <c:v>35</c:v>
                </c:pt>
                <c:pt idx="11">
                  <c:v>23</c:v>
                </c:pt>
                <c:pt idx="12">
                  <c:v>27</c:v>
                </c:pt>
                <c:pt idx="13">
                  <c:v>40</c:v>
                </c:pt>
                <c:pt idx="14">
                  <c:v>50</c:v>
                </c:pt>
                <c:pt idx="15">
                  <c:v>77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5A8-453D-A384-60D1597DE355}"/>
            </c:ext>
          </c:extLst>
        </c:ser>
        <c:ser>
          <c:idx val="1"/>
          <c:order val="1"/>
          <c:tx>
            <c:strRef>
              <c:f>Kommercial!$A$82</c:f>
              <c:strCache>
                <c:ptCount val="1"/>
                <c:pt idx="0">
                  <c:v>Other universities in total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Kommercial!$B$80:$Q$80</c:f>
              <c:numCache>
                <c:formatCode>General</c:formatCode>
                <c:ptCount val="16"/>
                <c:pt idx="0">
                  <c:v>2000</c:v>
                </c:pt>
                <c:pt idx="1">
                  <c:v>2001</c:v>
                </c:pt>
                <c:pt idx="2">
                  <c:v>2002</c:v>
                </c:pt>
                <c:pt idx="3">
                  <c:v>2003</c:v>
                </c:pt>
                <c:pt idx="4">
                  <c:v>2004</c:v>
                </c:pt>
                <c:pt idx="5">
                  <c:v>2005</c:v>
                </c:pt>
                <c:pt idx="6">
                  <c:v>2006</c:v>
                </c:pt>
                <c:pt idx="7">
                  <c:v>2007</c:v>
                </c:pt>
                <c:pt idx="8">
                  <c:v>2008</c:v>
                </c:pt>
                <c:pt idx="9">
                  <c:v>2009</c:v>
                </c:pt>
                <c:pt idx="10">
                  <c:v>2010</c:v>
                </c:pt>
                <c:pt idx="11">
                  <c:v>2011</c:v>
                </c:pt>
                <c:pt idx="12">
                  <c:v>2012</c:v>
                </c:pt>
                <c:pt idx="13">
                  <c:v>2013</c:v>
                </c:pt>
                <c:pt idx="14">
                  <c:v>2014</c:v>
                </c:pt>
                <c:pt idx="15">
                  <c:v>2015</c:v>
                </c:pt>
              </c:numCache>
            </c:numRef>
          </c:cat>
          <c:val>
            <c:numRef>
              <c:f>Kommercial!$B$82:$Q$82</c:f>
              <c:numCache>
                <c:formatCode>General</c:formatCode>
                <c:ptCount val="16"/>
                <c:pt idx="0">
                  <c:v>10</c:v>
                </c:pt>
                <c:pt idx="1">
                  <c:v>31</c:v>
                </c:pt>
                <c:pt idx="2">
                  <c:v>20</c:v>
                </c:pt>
                <c:pt idx="3">
                  <c:v>26</c:v>
                </c:pt>
                <c:pt idx="4">
                  <c:v>33</c:v>
                </c:pt>
                <c:pt idx="5">
                  <c:v>67</c:v>
                </c:pt>
                <c:pt idx="6">
                  <c:v>92</c:v>
                </c:pt>
                <c:pt idx="7">
                  <c:v>46</c:v>
                </c:pt>
                <c:pt idx="8">
                  <c:v>59</c:v>
                </c:pt>
                <c:pt idx="9">
                  <c:v>48</c:v>
                </c:pt>
                <c:pt idx="10">
                  <c:v>61</c:v>
                </c:pt>
                <c:pt idx="11">
                  <c:v>73</c:v>
                </c:pt>
                <c:pt idx="12">
                  <c:v>64</c:v>
                </c:pt>
                <c:pt idx="13">
                  <c:v>88</c:v>
                </c:pt>
                <c:pt idx="14">
                  <c:v>60</c:v>
                </c:pt>
                <c:pt idx="15">
                  <c:v>89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B5A8-453D-A384-60D1597DE35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2842112"/>
        <c:axId val="32843648"/>
      </c:lineChart>
      <c:catAx>
        <c:axId val="328421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s-ES"/>
          </a:p>
        </c:txPr>
        <c:crossAx val="32843648"/>
        <c:crosses val="autoZero"/>
        <c:auto val="1"/>
        <c:lblAlgn val="ctr"/>
        <c:lblOffset val="100"/>
        <c:noMultiLvlLbl val="0"/>
      </c:catAx>
      <c:valAx>
        <c:axId val="328436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s-ES"/>
          </a:p>
        </c:txPr>
        <c:crossAx val="328421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5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s-ES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s-E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>
        <c:manualLayout>
          <c:layoutTarget val="inner"/>
          <c:xMode val="edge"/>
          <c:yMode val="edge"/>
          <c:x val="9.3433343616411799E-2"/>
          <c:y val="7.5422823550615276E-2"/>
          <c:w val="0.85382116257547047"/>
          <c:h val="0.74330522385034414"/>
        </c:manualLayout>
      </c:layout>
      <c:scatterChart>
        <c:scatterStyle val="lineMarker"/>
        <c:varyColors val="0"/>
        <c:ser>
          <c:idx val="0"/>
          <c:order val="0"/>
          <c:tx>
            <c:v>Coil</c:v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Sheet1!$B$4:$B$34</c:f>
              <c:numCache>
                <c:formatCode>General</c:formatCode>
                <c:ptCount val="31"/>
                <c:pt idx="0">
                  <c:v>0</c:v>
                </c:pt>
                <c:pt idx="1">
                  <c:v>2</c:v>
                </c:pt>
                <c:pt idx="2">
                  <c:v>4</c:v>
                </c:pt>
                <c:pt idx="3">
                  <c:v>6</c:v>
                </c:pt>
                <c:pt idx="4">
                  <c:v>8</c:v>
                </c:pt>
                <c:pt idx="5">
                  <c:v>10</c:v>
                </c:pt>
                <c:pt idx="6">
                  <c:v>12</c:v>
                </c:pt>
                <c:pt idx="7">
                  <c:v>14</c:v>
                </c:pt>
                <c:pt idx="8">
                  <c:v>16</c:v>
                </c:pt>
                <c:pt idx="9">
                  <c:v>18</c:v>
                </c:pt>
                <c:pt idx="10">
                  <c:v>20</c:v>
                </c:pt>
                <c:pt idx="11">
                  <c:v>22</c:v>
                </c:pt>
                <c:pt idx="12">
                  <c:v>24</c:v>
                </c:pt>
                <c:pt idx="13">
                  <c:v>26</c:v>
                </c:pt>
                <c:pt idx="14">
                  <c:v>28</c:v>
                </c:pt>
                <c:pt idx="15">
                  <c:v>30</c:v>
                </c:pt>
                <c:pt idx="16">
                  <c:v>32</c:v>
                </c:pt>
                <c:pt idx="17">
                  <c:v>34</c:v>
                </c:pt>
                <c:pt idx="18">
                  <c:v>36</c:v>
                </c:pt>
                <c:pt idx="19">
                  <c:v>38</c:v>
                </c:pt>
                <c:pt idx="20">
                  <c:v>40</c:v>
                </c:pt>
                <c:pt idx="21">
                  <c:v>42</c:v>
                </c:pt>
                <c:pt idx="22">
                  <c:v>44</c:v>
                </c:pt>
                <c:pt idx="23">
                  <c:v>46</c:v>
                </c:pt>
                <c:pt idx="24">
                  <c:v>48</c:v>
                </c:pt>
                <c:pt idx="25">
                  <c:v>50</c:v>
                </c:pt>
                <c:pt idx="26">
                  <c:v>52</c:v>
                </c:pt>
                <c:pt idx="27">
                  <c:v>54</c:v>
                </c:pt>
                <c:pt idx="28">
                  <c:v>56</c:v>
                </c:pt>
                <c:pt idx="29">
                  <c:v>58</c:v>
                </c:pt>
                <c:pt idx="30">
                  <c:v>60</c:v>
                </c:pt>
              </c:numCache>
            </c:numRef>
          </c:xVal>
          <c:yVal>
            <c:numRef>
              <c:f>Sheet1!$E$4:$E$34</c:f>
              <c:numCache>
                <c:formatCode>General</c:formatCode>
                <c:ptCount val="31"/>
                <c:pt idx="0">
                  <c:v>18.2</c:v>
                </c:pt>
                <c:pt idx="1">
                  <c:v>20.200000000000003</c:v>
                </c:pt>
                <c:pt idx="2">
                  <c:v>28.299999999999997</c:v>
                </c:pt>
                <c:pt idx="3">
                  <c:v>35.9</c:v>
                </c:pt>
                <c:pt idx="4">
                  <c:v>42.8</c:v>
                </c:pt>
                <c:pt idx="5">
                  <c:v>47.099999999999994</c:v>
                </c:pt>
                <c:pt idx="6">
                  <c:v>53</c:v>
                </c:pt>
                <c:pt idx="7">
                  <c:v>57.599999999999994</c:v>
                </c:pt>
                <c:pt idx="8">
                  <c:v>62.3</c:v>
                </c:pt>
                <c:pt idx="9">
                  <c:v>66.5</c:v>
                </c:pt>
                <c:pt idx="10">
                  <c:v>70.2</c:v>
                </c:pt>
                <c:pt idx="11">
                  <c:v>74.2</c:v>
                </c:pt>
                <c:pt idx="12">
                  <c:v>76.599999999999994</c:v>
                </c:pt>
                <c:pt idx="13">
                  <c:v>78.8</c:v>
                </c:pt>
                <c:pt idx="14">
                  <c:v>81</c:v>
                </c:pt>
                <c:pt idx="15">
                  <c:v>83</c:v>
                </c:pt>
                <c:pt idx="16">
                  <c:v>86</c:v>
                </c:pt>
                <c:pt idx="17">
                  <c:v>88</c:v>
                </c:pt>
                <c:pt idx="18">
                  <c:v>90</c:v>
                </c:pt>
                <c:pt idx="19">
                  <c:v>93</c:v>
                </c:pt>
                <c:pt idx="20">
                  <c:v>94</c:v>
                </c:pt>
                <c:pt idx="21">
                  <c:v>95</c:v>
                </c:pt>
                <c:pt idx="22">
                  <c:v>98</c:v>
                </c:pt>
                <c:pt idx="23">
                  <c:v>98</c:v>
                </c:pt>
                <c:pt idx="24">
                  <c:v>99</c:v>
                </c:pt>
                <c:pt idx="25">
                  <c:v>102</c:v>
                </c:pt>
                <c:pt idx="26">
                  <c:v>104</c:v>
                </c:pt>
                <c:pt idx="27">
                  <c:v>104</c:v>
                </c:pt>
                <c:pt idx="28">
                  <c:v>104</c:v>
                </c:pt>
                <c:pt idx="29">
                  <c:v>104</c:v>
                </c:pt>
                <c:pt idx="30">
                  <c:v>104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D43B-4362-9B47-1DBA27451893}"/>
            </c:ext>
          </c:extLst>
        </c:ser>
        <c:ser>
          <c:idx val="1"/>
          <c:order val="1"/>
          <c:tx>
            <c:v>Heat sink</c:v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Sheet1!$B$4:$B$34</c:f>
              <c:numCache>
                <c:formatCode>General</c:formatCode>
                <c:ptCount val="31"/>
                <c:pt idx="0">
                  <c:v>0</c:v>
                </c:pt>
                <c:pt idx="1">
                  <c:v>2</c:v>
                </c:pt>
                <c:pt idx="2">
                  <c:v>4</c:v>
                </c:pt>
                <c:pt idx="3">
                  <c:v>6</c:v>
                </c:pt>
                <c:pt idx="4">
                  <c:v>8</c:v>
                </c:pt>
                <c:pt idx="5">
                  <c:v>10</c:v>
                </c:pt>
                <c:pt idx="6">
                  <c:v>12</c:v>
                </c:pt>
                <c:pt idx="7">
                  <c:v>14</c:v>
                </c:pt>
                <c:pt idx="8">
                  <c:v>16</c:v>
                </c:pt>
                <c:pt idx="9">
                  <c:v>18</c:v>
                </c:pt>
                <c:pt idx="10">
                  <c:v>20</c:v>
                </c:pt>
                <c:pt idx="11">
                  <c:v>22</c:v>
                </c:pt>
                <c:pt idx="12">
                  <c:v>24</c:v>
                </c:pt>
                <c:pt idx="13">
                  <c:v>26</c:v>
                </c:pt>
                <c:pt idx="14">
                  <c:v>28</c:v>
                </c:pt>
                <c:pt idx="15">
                  <c:v>30</c:v>
                </c:pt>
                <c:pt idx="16">
                  <c:v>32</c:v>
                </c:pt>
                <c:pt idx="17">
                  <c:v>34</c:v>
                </c:pt>
                <c:pt idx="18">
                  <c:v>36</c:v>
                </c:pt>
                <c:pt idx="19">
                  <c:v>38</c:v>
                </c:pt>
                <c:pt idx="20">
                  <c:v>40</c:v>
                </c:pt>
                <c:pt idx="21">
                  <c:v>42</c:v>
                </c:pt>
                <c:pt idx="22">
                  <c:v>44</c:v>
                </c:pt>
                <c:pt idx="23">
                  <c:v>46</c:v>
                </c:pt>
                <c:pt idx="24">
                  <c:v>48</c:v>
                </c:pt>
                <c:pt idx="25">
                  <c:v>50</c:v>
                </c:pt>
                <c:pt idx="26">
                  <c:v>52</c:v>
                </c:pt>
                <c:pt idx="27">
                  <c:v>54</c:v>
                </c:pt>
                <c:pt idx="28">
                  <c:v>56</c:v>
                </c:pt>
                <c:pt idx="29">
                  <c:v>58</c:v>
                </c:pt>
                <c:pt idx="30">
                  <c:v>60</c:v>
                </c:pt>
              </c:numCache>
            </c:numRef>
          </c:xVal>
          <c:yVal>
            <c:numRef>
              <c:f>Sheet1!$F$4:$F$34</c:f>
              <c:numCache>
                <c:formatCode>General</c:formatCode>
                <c:ptCount val="31"/>
                <c:pt idx="0">
                  <c:v>18.2</c:v>
                </c:pt>
                <c:pt idx="1">
                  <c:v>20</c:v>
                </c:pt>
                <c:pt idx="2">
                  <c:v>24.299999999999997</c:v>
                </c:pt>
                <c:pt idx="3">
                  <c:v>31.9</c:v>
                </c:pt>
                <c:pt idx="4">
                  <c:v>40.299999999999997</c:v>
                </c:pt>
                <c:pt idx="5">
                  <c:v>46.3</c:v>
                </c:pt>
                <c:pt idx="6">
                  <c:v>52.2</c:v>
                </c:pt>
                <c:pt idx="7">
                  <c:v>56.099999999999994</c:v>
                </c:pt>
                <c:pt idx="8">
                  <c:v>60.8</c:v>
                </c:pt>
                <c:pt idx="9">
                  <c:v>64.099999999999994</c:v>
                </c:pt>
                <c:pt idx="10">
                  <c:v>66.8</c:v>
                </c:pt>
                <c:pt idx="11">
                  <c:v>70</c:v>
                </c:pt>
                <c:pt idx="12">
                  <c:v>70.7</c:v>
                </c:pt>
                <c:pt idx="13">
                  <c:v>72.599999999999994</c:v>
                </c:pt>
                <c:pt idx="14">
                  <c:v>74.099999999999994</c:v>
                </c:pt>
                <c:pt idx="15">
                  <c:v>74.8</c:v>
                </c:pt>
                <c:pt idx="16">
                  <c:v>76.599999999999994</c:v>
                </c:pt>
                <c:pt idx="17">
                  <c:v>76.599999999999994</c:v>
                </c:pt>
                <c:pt idx="18">
                  <c:v>77.7</c:v>
                </c:pt>
                <c:pt idx="19">
                  <c:v>78.400000000000006</c:v>
                </c:pt>
                <c:pt idx="20">
                  <c:v>78.900000000000006</c:v>
                </c:pt>
                <c:pt idx="21">
                  <c:v>79.599999999999994</c:v>
                </c:pt>
                <c:pt idx="22">
                  <c:v>79.599999999999994</c:v>
                </c:pt>
                <c:pt idx="23">
                  <c:v>80</c:v>
                </c:pt>
                <c:pt idx="24">
                  <c:v>81</c:v>
                </c:pt>
                <c:pt idx="25">
                  <c:v>81</c:v>
                </c:pt>
                <c:pt idx="26">
                  <c:v>81</c:v>
                </c:pt>
                <c:pt idx="27">
                  <c:v>81</c:v>
                </c:pt>
                <c:pt idx="28">
                  <c:v>81</c:v>
                </c:pt>
                <c:pt idx="29">
                  <c:v>81</c:v>
                </c:pt>
                <c:pt idx="30">
                  <c:v>81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D43B-4362-9B47-1DBA2745189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410976367"/>
        <c:axId val="1524423039"/>
      </c:scatterChart>
      <c:valAx>
        <c:axId val="1410976367"/>
        <c:scaling>
          <c:orientation val="minMax"/>
          <c:max val="6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Time [s]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E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1524423039"/>
        <c:crosses val="autoZero"/>
        <c:crossBetween val="midCat"/>
      </c:valAx>
      <c:valAx>
        <c:axId val="152442303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Temperature [</a:t>
                </a:r>
                <a:r>
                  <a:rPr lang="en-US">
                    <a:latin typeface="Arial" panose="020B0604020202020204" pitchFamily="34" charset="0"/>
                    <a:cs typeface="Arial" panose="020B0604020202020204" pitchFamily="34" charset="0"/>
                  </a:rPr>
                  <a:t>°C</a:t>
                </a:r>
                <a:r>
                  <a:rPr lang="en-US"/>
                  <a:t>]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E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1410976367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E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01-06T18:44:16.880" idx="2">
    <p:pos x="7216" y="226"/>
    <p:text>Not much to say about this graphs... maybe show also the change in temperature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01-06T18:44:16.880" idx="2">
    <p:pos x="7216" y="226"/>
    <p:text>Not much to say about this graphs... maybe show also the change in temperature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01-06T18:52:03.589" idx="3">
    <p:pos x="5639" y="216"/>
    <p:text>Try to get the efficiency in boost mode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01-08T14:32:39.106" idx="5">
    <p:pos x="6820" y="-583"/>
    <p:text>file:///C:/Users/estef/Downloads/se_technical_bypass_diode_effect_in_shading.pdf</p:text>
    <p:extLst>
      <p:ext uri="{C676402C-5697-4E1C-873F-D02D1690AC5C}">
        <p15:threadingInfo xmlns:p15="http://schemas.microsoft.com/office/powerpoint/2012/main" timeZoneBias="-6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r>
              <a:rPr lang="en-US"/>
              <a:t>10/25/2017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9E1DC8B-0A09-DC4E-ABCE-FAAA12F0302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57494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r>
              <a:rPr lang="en-US"/>
              <a:t>10/25/2017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3" rtl="0"/>
            <a:r>
              <a:rPr lang="en-GB"/>
              <a:t>Fourth level</a:t>
            </a:r>
          </a:p>
          <a:p>
            <a:pPr lvl="4" rtl="0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C896355-3DDC-9949-861F-AD0908BFCC2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776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ias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dias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2517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5961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0783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6302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AU_For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2441575" y="2676493"/>
            <a:ext cx="7341129" cy="1036319"/>
          </a:xfrm>
          <a:solidFill>
            <a:schemeClr val="bg1"/>
          </a:solidFill>
        </p:spPr>
        <p:txBody>
          <a:bodyPr tIns="108000" rtlCol="0"/>
          <a:lstStyle>
            <a:lvl1pPr algn="ctr">
              <a:defRPr sz="2800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en-GB"/>
              <a:t>AALBORG UNIVERSITY</a:t>
            </a:r>
            <a:br>
              <a:rPr lang="en-US" dirty="0"/>
            </a:br>
            <a:r>
              <a:rPr lang="en-GB"/>
              <a:t>HEADLINE</a:t>
            </a:r>
            <a:endParaRPr lang="en-US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2" hasCustomPrompt="1"/>
          </p:nvPr>
        </p:nvSpPr>
        <p:spPr>
          <a:xfrm>
            <a:off x="2441575" y="3827463"/>
            <a:ext cx="7341129" cy="412750"/>
          </a:xfrm>
          <a:solidFill>
            <a:schemeClr val="bg1"/>
          </a:solidFill>
        </p:spPr>
        <p:txBody>
          <a:bodyPr rtlCol="0">
            <a:noAutofit/>
          </a:bodyPr>
          <a:lstStyle>
            <a:lvl1pPr algn="ctr">
              <a:defRPr sz="1800" spc="300" baseline="0"/>
            </a:lvl1pPr>
          </a:lstStyle>
          <a:p>
            <a:pPr lvl="0" rtl="0"/>
            <a:r>
              <a:rPr lang="en-GB"/>
              <a:t>BY NAVN NAVNESEN</a:t>
            </a:r>
            <a:endParaRPr lang="da-DK" dirty="0"/>
          </a:p>
        </p:txBody>
      </p:sp>
      <p:grpSp>
        <p:nvGrpSpPr>
          <p:cNvPr id="30" name="Group 4"/>
          <p:cNvGrpSpPr>
            <a:grpSpLocks noChangeAspect="1"/>
          </p:cNvGrpSpPr>
          <p:nvPr userDrawn="1"/>
        </p:nvGrpSpPr>
        <p:grpSpPr bwMode="auto">
          <a:xfrm>
            <a:off x="5492750" y="5903913"/>
            <a:ext cx="1236663" cy="815975"/>
            <a:chOff x="3460" y="3719"/>
            <a:chExt cx="779" cy="514"/>
          </a:xfrm>
        </p:grpSpPr>
        <p:sp>
          <p:nvSpPr>
            <p:cNvPr id="31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3460" y="3719"/>
              <a:ext cx="779" cy="5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6" name="Freeform 5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7" name="Freeform 6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8" name="Freeform 7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9" name="Freeform 8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0" name="Freeform 9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1" name="Freeform 10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2" name="Freeform 11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3" name="Freeform 12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4" name="Freeform 13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5" name="Freeform 14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6" name="Freeform 15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7" name="Freeform 16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8" name="Freeform 17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9" name="Freeform 18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0" name="Freeform 19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1" name="Freeform 20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2" name="Freeform 21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3" name="Freeform 22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4" name="Freeform 23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5" name="Freeform 24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6" name="Freeform 25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7" name="Freeform 26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8" name="Freeform 27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9" name="Freeform 28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0" name="Freeform 29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1" name="Freeform 30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2" name="Freeform 31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3" name="Freeform 32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4" name="Freeform 33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5" name="Freeform 34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6" name="Freeform 35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7" name="Freeform 36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8" name="Freeform 37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9" name="Freeform 38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0" name="Freeform 39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1" name="Freeform 40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2" name="Freeform 41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3" name="Freeform 42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4" name="Freeform 43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5" name="Freeform 44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6" name="Freeform 45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7" name="Freeform 46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8" name="Freeform 47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9" name="Freeform 48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0" name="Freeform 49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1" name="Freeform 50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2" name="Freeform 51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3" name="Freeform 52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4" name="Freeform 53"/>
            <p:cNvSpPr>
              <a:spLocks/>
            </p:cNvSpPr>
            <p:nvPr userDrawn="1"/>
          </p:nvSpPr>
          <p:spPr bwMode="auto">
            <a:xfrm>
              <a:off x="3832" y="3731"/>
              <a:ext cx="132" cy="259"/>
            </a:xfrm>
            <a:custGeom>
              <a:avLst/>
              <a:gdLst>
                <a:gd name="T0" fmla="*/ 77 w 77"/>
                <a:gd name="T1" fmla="*/ 123 h 151"/>
                <a:gd name="T2" fmla="*/ 61 w 77"/>
                <a:gd name="T3" fmla="*/ 115 h 151"/>
                <a:gd name="T4" fmla="*/ 46 w 77"/>
                <a:gd name="T5" fmla="*/ 52 h 151"/>
                <a:gd name="T6" fmla="*/ 54 w 77"/>
                <a:gd name="T7" fmla="*/ 0 h 151"/>
                <a:gd name="T8" fmla="*/ 53 w 77"/>
                <a:gd name="T9" fmla="*/ 0 h 151"/>
                <a:gd name="T10" fmla="*/ 30 w 77"/>
                <a:gd name="T11" fmla="*/ 57 h 151"/>
                <a:gd name="T12" fmla="*/ 45 w 77"/>
                <a:gd name="T13" fmla="*/ 151 h 151"/>
                <a:gd name="T14" fmla="*/ 77 w 77"/>
                <a:gd name="T15" fmla="*/ 123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" h="151">
                  <a:moveTo>
                    <a:pt x="77" y="123"/>
                  </a:moveTo>
                  <a:cubicBezTo>
                    <a:pt x="73" y="121"/>
                    <a:pt x="68" y="119"/>
                    <a:pt x="61" y="115"/>
                  </a:cubicBezTo>
                  <a:cubicBezTo>
                    <a:pt x="40" y="103"/>
                    <a:pt x="34" y="84"/>
                    <a:pt x="46" y="52"/>
                  </a:cubicBezTo>
                  <a:cubicBezTo>
                    <a:pt x="52" y="33"/>
                    <a:pt x="56" y="17"/>
                    <a:pt x="54" y="0"/>
                  </a:cubicBezTo>
                  <a:cubicBezTo>
                    <a:pt x="54" y="0"/>
                    <a:pt x="53" y="0"/>
                    <a:pt x="53" y="0"/>
                  </a:cubicBezTo>
                  <a:cubicBezTo>
                    <a:pt x="52" y="21"/>
                    <a:pt x="44" y="34"/>
                    <a:pt x="30" y="57"/>
                  </a:cubicBezTo>
                  <a:cubicBezTo>
                    <a:pt x="0" y="105"/>
                    <a:pt x="31" y="140"/>
                    <a:pt x="45" y="151"/>
                  </a:cubicBezTo>
                  <a:cubicBezTo>
                    <a:pt x="58" y="144"/>
                    <a:pt x="69" y="135"/>
                    <a:pt x="77" y="123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5" name="Freeform 54"/>
            <p:cNvSpPr>
              <a:spLocks/>
            </p:cNvSpPr>
            <p:nvPr userDrawn="1"/>
          </p:nvSpPr>
          <p:spPr bwMode="auto">
            <a:xfrm>
              <a:off x="3755" y="3724"/>
              <a:ext cx="159" cy="281"/>
            </a:xfrm>
            <a:custGeom>
              <a:avLst/>
              <a:gdLst>
                <a:gd name="T0" fmla="*/ 61 w 93"/>
                <a:gd name="T1" fmla="*/ 59 h 164"/>
                <a:gd name="T2" fmla="*/ 93 w 93"/>
                <a:gd name="T3" fmla="*/ 1 h 164"/>
                <a:gd name="T4" fmla="*/ 93 w 93"/>
                <a:gd name="T5" fmla="*/ 0 h 164"/>
                <a:gd name="T6" fmla="*/ 39 w 93"/>
                <a:gd name="T7" fmla="*/ 58 h 164"/>
                <a:gd name="T8" fmla="*/ 12 w 93"/>
                <a:gd name="T9" fmla="*/ 154 h 164"/>
                <a:gd name="T10" fmla="*/ 51 w 93"/>
                <a:gd name="T11" fmla="*/ 164 h 164"/>
                <a:gd name="T12" fmla="*/ 60 w 93"/>
                <a:gd name="T13" fmla="*/ 163 h 164"/>
                <a:gd name="T14" fmla="*/ 61 w 93"/>
                <a:gd name="T15" fmla="*/ 59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64">
                  <a:moveTo>
                    <a:pt x="61" y="59"/>
                  </a:moveTo>
                  <a:cubicBezTo>
                    <a:pt x="84" y="32"/>
                    <a:pt x="92" y="19"/>
                    <a:pt x="93" y="1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7" y="23"/>
                    <a:pt x="74" y="34"/>
                    <a:pt x="39" y="58"/>
                  </a:cubicBezTo>
                  <a:cubicBezTo>
                    <a:pt x="0" y="83"/>
                    <a:pt x="2" y="127"/>
                    <a:pt x="12" y="154"/>
                  </a:cubicBezTo>
                  <a:cubicBezTo>
                    <a:pt x="24" y="160"/>
                    <a:pt x="37" y="164"/>
                    <a:pt x="51" y="164"/>
                  </a:cubicBezTo>
                  <a:cubicBezTo>
                    <a:pt x="54" y="164"/>
                    <a:pt x="57" y="164"/>
                    <a:pt x="60" y="163"/>
                  </a:cubicBezTo>
                  <a:cubicBezTo>
                    <a:pt x="33" y="122"/>
                    <a:pt x="35" y="90"/>
                    <a:pt x="61" y="5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6" name="Freeform 55"/>
            <p:cNvSpPr>
              <a:spLocks/>
            </p:cNvSpPr>
            <p:nvPr userDrawn="1"/>
          </p:nvSpPr>
          <p:spPr bwMode="auto">
            <a:xfrm>
              <a:off x="3694" y="3721"/>
              <a:ext cx="212" cy="228"/>
            </a:xfrm>
            <a:custGeom>
              <a:avLst/>
              <a:gdLst>
                <a:gd name="T0" fmla="*/ 83 w 124"/>
                <a:gd name="T1" fmla="*/ 41 h 133"/>
                <a:gd name="T2" fmla="*/ 124 w 124"/>
                <a:gd name="T3" fmla="*/ 0 h 133"/>
                <a:gd name="T4" fmla="*/ 124 w 124"/>
                <a:gd name="T5" fmla="*/ 0 h 133"/>
                <a:gd name="T6" fmla="*/ 52 w 124"/>
                <a:gd name="T7" fmla="*/ 32 h 133"/>
                <a:gd name="T8" fmla="*/ 2 w 124"/>
                <a:gd name="T9" fmla="*/ 64 h 133"/>
                <a:gd name="T10" fmla="*/ 0 w 124"/>
                <a:gd name="T11" fmla="*/ 79 h 133"/>
                <a:gd name="T12" fmla="*/ 20 w 124"/>
                <a:gd name="T13" fmla="*/ 133 h 133"/>
                <a:gd name="T14" fmla="*/ 83 w 124"/>
                <a:gd name="T15" fmla="*/ 4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33">
                  <a:moveTo>
                    <a:pt x="83" y="41"/>
                  </a:moveTo>
                  <a:cubicBezTo>
                    <a:pt x="109" y="30"/>
                    <a:pt x="121" y="13"/>
                    <a:pt x="124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2" y="23"/>
                    <a:pt x="90" y="27"/>
                    <a:pt x="52" y="32"/>
                  </a:cubicBezTo>
                  <a:cubicBezTo>
                    <a:pt x="30" y="35"/>
                    <a:pt x="12" y="48"/>
                    <a:pt x="2" y="64"/>
                  </a:cubicBezTo>
                  <a:cubicBezTo>
                    <a:pt x="1" y="69"/>
                    <a:pt x="0" y="74"/>
                    <a:pt x="0" y="79"/>
                  </a:cubicBezTo>
                  <a:cubicBezTo>
                    <a:pt x="0" y="99"/>
                    <a:pt x="8" y="118"/>
                    <a:pt x="20" y="133"/>
                  </a:cubicBezTo>
                  <a:cubicBezTo>
                    <a:pt x="19" y="68"/>
                    <a:pt x="52" y="54"/>
                    <a:pt x="83" y="4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</p:spTree>
    <p:extLst/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lede vens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‹Nº›</a:t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-1" y="0"/>
            <a:ext cx="7427914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  <p:sp>
        <p:nvSpPr>
          <p:cNvPr id="6" name="Title 4"/>
          <p:cNvSpPr>
            <a:spLocks noGrp="1"/>
          </p:cNvSpPr>
          <p:nvPr>
            <p:ph type="title" hasCustomPrompt="1"/>
          </p:nvPr>
        </p:nvSpPr>
        <p:spPr>
          <a:xfrm>
            <a:off x="8031879" y="957753"/>
            <a:ext cx="3588621" cy="1272251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sp>
        <p:nvSpPr>
          <p:cNvPr id="7" name="Pladsholder til tekst 3"/>
          <p:cNvSpPr>
            <a:spLocks noGrp="1"/>
          </p:cNvSpPr>
          <p:nvPr>
            <p:ph type="body" sz="quarter" idx="12" hasCustomPrompt="1"/>
          </p:nvPr>
        </p:nvSpPr>
        <p:spPr>
          <a:xfrm>
            <a:off x="8031879" y="2584598"/>
            <a:ext cx="3588621" cy="3500008"/>
          </a:xfrm>
        </p:spPr>
        <p:txBody>
          <a:bodyPr rtlCol="0"/>
          <a:lstStyle>
            <a:lvl1pPr marL="285750" indent="-285750">
              <a:lnSpc>
                <a:spcPct val="100000"/>
              </a:lnSpc>
              <a:spcBef>
                <a:spcPts val="600"/>
              </a:spcBef>
              <a:buFontTx/>
              <a:buBlip>
                <a:blip r:embed="rId2"/>
              </a:buBlip>
              <a:defRPr sz="1600" baseline="0"/>
            </a:lvl1pPr>
          </a:lstStyle>
          <a:p>
            <a:pPr lvl="0" rtl="0"/>
            <a:r>
              <a:rPr lang="en-GB"/>
              <a:t>Insert bullets</a:t>
            </a:r>
            <a:endParaRPr lang="da-DK" dirty="0"/>
          </a:p>
          <a:p>
            <a:pPr lvl="0" rtl="0"/>
            <a:endParaRPr lang="da-DK" dirty="0"/>
          </a:p>
          <a:p>
            <a:pPr lvl="0" rtl="0"/>
            <a:endParaRPr lang="da-DK" dirty="0"/>
          </a:p>
        </p:txBody>
      </p:sp>
      <p:grpSp>
        <p:nvGrpSpPr>
          <p:cNvPr id="8" name="Gruppe 7"/>
          <p:cNvGrpSpPr/>
          <p:nvPr userDrawn="1"/>
        </p:nvGrpSpPr>
        <p:grpSpPr>
          <a:xfrm>
            <a:off x="7427913" y="1288619"/>
            <a:ext cx="405154" cy="1182460"/>
            <a:chOff x="320675" y="2816225"/>
            <a:chExt cx="350838" cy="1023938"/>
          </a:xfrm>
          <a:solidFill>
            <a:schemeClr val="tx1"/>
          </a:solidFill>
        </p:grpSpPr>
        <p:sp>
          <p:nvSpPr>
            <p:cNvPr id="9" name="Freeform 53"/>
            <p:cNvSpPr>
              <a:spLocks/>
            </p:cNvSpPr>
            <p:nvPr userDrawn="1"/>
          </p:nvSpPr>
          <p:spPr bwMode="auto">
            <a:xfrm>
              <a:off x="608013" y="3778250"/>
              <a:ext cx="63500" cy="61913"/>
            </a:xfrm>
            <a:custGeom>
              <a:avLst/>
              <a:gdLst>
                <a:gd name="T0" fmla="*/ 19 w 19"/>
                <a:gd name="T1" fmla="*/ 0 h 19"/>
                <a:gd name="T2" fmla="*/ 19 w 19"/>
                <a:gd name="T3" fmla="*/ 4 h 19"/>
                <a:gd name="T4" fmla="*/ 3 w 19"/>
                <a:gd name="T5" fmla="*/ 19 h 19"/>
                <a:gd name="T6" fmla="*/ 0 w 19"/>
                <a:gd name="T7" fmla="*/ 19 h 19"/>
                <a:gd name="T8" fmla="*/ 19 w 1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9" y="0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4" y="9"/>
                    <a:pt x="8" y="14"/>
                    <a:pt x="3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6" y="13"/>
                    <a:pt x="13" y="7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0" name="Freeform 54"/>
            <p:cNvSpPr>
              <a:spLocks/>
            </p:cNvSpPr>
            <p:nvPr userDrawn="1"/>
          </p:nvSpPr>
          <p:spPr bwMode="auto">
            <a:xfrm>
              <a:off x="528638" y="3706813"/>
              <a:ext cx="142875" cy="133350"/>
            </a:xfrm>
            <a:custGeom>
              <a:avLst/>
              <a:gdLst>
                <a:gd name="T0" fmla="*/ 43 w 43"/>
                <a:gd name="T1" fmla="*/ 0 h 41"/>
                <a:gd name="T2" fmla="*/ 43 w 43"/>
                <a:gd name="T3" fmla="*/ 4 h 41"/>
                <a:gd name="T4" fmla="*/ 7 w 43"/>
                <a:gd name="T5" fmla="*/ 38 h 41"/>
                <a:gd name="T6" fmla="*/ 3 w 43"/>
                <a:gd name="T7" fmla="*/ 41 h 41"/>
                <a:gd name="T8" fmla="*/ 0 w 43"/>
                <a:gd name="T9" fmla="*/ 41 h 41"/>
                <a:gd name="T10" fmla="*/ 42 w 43"/>
                <a:gd name="T11" fmla="*/ 1 h 41"/>
                <a:gd name="T12" fmla="*/ 43 w 43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1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31" y="14"/>
                    <a:pt x="19" y="26"/>
                    <a:pt x="7" y="38"/>
                  </a:cubicBezTo>
                  <a:cubicBezTo>
                    <a:pt x="6" y="39"/>
                    <a:pt x="5" y="40"/>
                    <a:pt x="3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4" y="28"/>
                    <a:pt x="27" y="14"/>
                    <a:pt x="42" y="1"/>
                  </a:cubicBezTo>
                  <a:cubicBezTo>
                    <a:pt x="42" y="1"/>
                    <a:pt x="43" y="1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1" name="Freeform 55"/>
            <p:cNvSpPr>
              <a:spLocks/>
            </p:cNvSpPr>
            <p:nvPr userDrawn="1"/>
          </p:nvSpPr>
          <p:spPr bwMode="auto">
            <a:xfrm>
              <a:off x="431800" y="3636963"/>
              <a:ext cx="239713" cy="203200"/>
            </a:xfrm>
            <a:custGeom>
              <a:avLst/>
              <a:gdLst>
                <a:gd name="T0" fmla="*/ 72 w 72"/>
                <a:gd name="T1" fmla="*/ 0 h 62"/>
                <a:gd name="T2" fmla="*/ 72 w 72"/>
                <a:gd name="T3" fmla="*/ 3 h 62"/>
                <a:gd name="T4" fmla="*/ 35 w 72"/>
                <a:gd name="T5" fmla="*/ 37 h 62"/>
                <a:gd name="T6" fmla="*/ 4 w 72"/>
                <a:gd name="T7" fmla="*/ 62 h 62"/>
                <a:gd name="T8" fmla="*/ 0 w 72"/>
                <a:gd name="T9" fmla="*/ 62 h 62"/>
                <a:gd name="T10" fmla="*/ 7 w 72"/>
                <a:gd name="T11" fmla="*/ 58 h 62"/>
                <a:gd name="T12" fmla="*/ 70 w 72"/>
                <a:gd name="T13" fmla="*/ 2 h 62"/>
                <a:gd name="T14" fmla="*/ 72 w 72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2">
                  <a:moveTo>
                    <a:pt x="72" y="0"/>
                  </a:moveTo>
                  <a:cubicBezTo>
                    <a:pt x="72" y="3"/>
                    <a:pt x="72" y="3"/>
                    <a:pt x="72" y="3"/>
                  </a:cubicBezTo>
                  <a:cubicBezTo>
                    <a:pt x="59" y="14"/>
                    <a:pt x="47" y="25"/>
                    <a:pt x="35" y="37"/>
                  </a:cubicBezTo>
                  <a:cubicBezTo>
                    <a:pt x="26" y="46"/>
                    <a:pt x="15" y="55"/>
                    <a:pt x="4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" y="61"/>
                    <a:pt x="5" y="59"/>
                    <a:pt x="7" y="58"/>
                  </a:cubicBezTo>
                  <a:cubicBezTo>
                    <a:pt x="30" y="41"/>
                    <a:pt x="48" y="20"/>
                    <a:pt x="70" y="2"/>
                  </a:cubicBezTo>
                  <a:cubicBezTo>
                    <a:pt x="70" y="1"/>
                    <a:pt x="71" y="1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2" name="Freeform 56"/>
            <p:cNvSpPr>
              <a:spLocks/>
            </p:cNvSpPr>
            <p:nvPr userDrawn="1"/>
          </p:nvSpPr>
          <p:spPr bwMode="auto">
            <a:xfrm>
              <a:off x="320675" y="3568700"/>
              <a:ext cx="350838" cy="261938"/>
            </a:xfrm>
            <a:custGeom>
              <a:avLst/>
              <a:gdLst>
                <a:gd name="T0" fmla="*/ 105 w 105"/>
                <a:gd name="T1" fmla="*/ 0 h 80"/>
                <a:gd name="T2" fmla="*/ 105 w 105"/>
                <a:gd name="T3" fmla="*/ 3 h 80"/>
                <a:gd name="T4" fmla="*/ 67 w 105"/>
                <a:gd name="T5" fmla="*/ 37 h 80"/>
                <a:gd name="T6" fmla="*/ 0 w 105"/>
                <a:gd name="T7" fmla="*/ 80 h 80"/>
                <a:gd name="T8" fmla="*/ 0 w 105"/>
                <a:gd name="T9" fmla="*/ 77 h 80"/>
                <a:gd name="T10" fmla="*/ 39 w 105"/>
                <a:gd name="T11" fmla="*/ 57 h 80"/>
                <a:gd name="T12" fmla="*/ 102 w 105"/>
                <a:gd name="T13" fmla="*/ 3 h 80"/>
                <a:gd name="T14" fmla="*/ 105 w 105"/>
                <a:gd name="T1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80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4"/>
                    <a:pt x="80" y="25"/>
                    <a:pt x="67" y="37"/>
                  </a:cubicBezTo>
                  <a:cubicBezTo>
                    <a:pt x="48" y="55"/>
                    <a:pt x="25" y="70"/>
                    <a:pt x="0" y="8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4" y="72"/>
                    <a:pt x="27" y="65"/>
                    <a:pt x="39" y="57"/>
                  </a:cubicBezTo>
                  <a:cubicBezTo>
                    <a:pt x="62" y="41"/>
                    <a:pt x="81" y="21"/>
                    <a:pt x="102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3" name="Freeform 57"/>
            <p:cNvSpPr>
              <a:spLocks/>
            </p:cNvSpPr>
            <p:nvPr userDrawn="1"/>
          </p:nvSpPr>
          <p:spPr bwMode="auto">
            <a:xfrm>
              <a:off x="320675" y="3506788"/>
              <a:ext cx="350838" cy="249238"/>
            </a:xfrm>
            <a:custGeom>
              <a:avLst/>
              <a:gdLst>
                <a:gd name="T0" fmla="*/ 105 w 105"/>
                <a:gd name="T1" fmla="*/ 0 h 76"/>
                <a:gd name="T2" fmla="*/ 105 w 105"/>
                <a:gd name="T3" fmla="*/ 2 h 76"/>
                <a:gd name="T4" fmla="*/ 67 w 105"/>
                <a:gd name="T5" fmla="*/ 35 h 76"/>
                <a:gd name="T6" fmla="*/ 0 w 105"/>
                <a:gd name="T7" fmla="*/ 76 h 76"/>
                <a:gd name="T8" fmla="*/ 0 w 105"/>
                <a:gd name="T9" fmla="*/ 74 h 76"/>
                <a:gd name="T10" fmla="*/ 39 w 105"/>
                <a:gd name="T11" fmla="*/ 54 h 76"/>
                <a:gd name="T12" fmla="*/ 101 w 105"/>
                <a:gd name="T13" fmla="*/ 2 h 76"/>
                <a:gd name="T14" fmla="*/ 105 w 105"/>
                <a:gd name="T1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6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3"/>
                    <a:pt x="79" y="24"/>
                    <a:pt x="67" y="35"/>
                  </a:cubicBezTo>
                  <a:cubicBezTo>
                    <a:pt x="48" y="52"/>
                    <a:pt x="25" y="67"/>
                    <a:pt x="0" y="76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4" y="69"/>
                    <a:pt x="27" y="62"/>
                    <a:pt x="39" y="54"/>
                  </a:cubicBezTo>
                  <a:cubicBezTo>
                    <a:pt x="62" y="39"/>
                    <a:pt x="80" y="19"/>
                    <a:pt x="101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4" name="Freeform 58"/>
            <p:cNvSpPr>
              <a:spLocks/>
            </p:cNvSpPr>
            <p:nvPr userDrawn="1"/>
          </p:nvSpPr>
          <p:spPr bwMode="auto">
            <a:xfrm>
              <a:off x="320675" y="3441700"/>
              <a:ext cx="350838" cy="241300"/>
            </a:xfrm>
            <a:custGeom>
              <a:avLst/>
              <a:gdLst>
                <a:gd name="T0" fmla="*/ 105 w 105"/>
                <a:gd name="T1" fmla="*/ 0 h 74"/>
                <a:gd name="T2" fmla="*/ 105 w 105"/>
                <a:gd name="T3" fmla="*/ 3 h 74"/>
                <a:gd name="T4" fmla="*/ 67 w 105"/>
                <a:gd name="T5" fmla="*/ 34 h 74"/>
                <a:gd name="T6" fmla="*/ 0 w 105"/>
                <a:gd name="T7" fmla="*/ 74 h 74"/>
                <a:gd name="T8" fmla="*/ 0 w 105"/>
                <a:gd name="T9" fmla="*/ 72 h 74"/>
                <a:gd name="T10" fmla="*/ 39 w 105"/>
                <a:gd name="T11" fmla="*/ 52 h 74"/>
                <a:gd name="T12" fmla="*/ 101 w 105"/>
                <a:gd name="T13" fmla="*/ 3 h 74"/>
                <a:gd name="T14" fmla="*/ 105 w 10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3"/>
                    <a:pt x="79" y="24"/>
                    <a:pt x="67" y="34"/>
                  </a:cubicBezTo>
                  <a:cubicBezTo>
                    <a:pt x="47" y="51"/>
                    <a:pt x="25" y="65"/>
                    <a:pt x="0" y="74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4" y="67"/>
                    <a:pt x="27" y="60"/>
                    <a:pt x="39" y="52"/>
                  </a:cubicBezTo>
                  <a:cubicBezTo>
                    <a:pt x="62" y="38"/>
                    <a:pt x="80" y="19"/>
                    <a:pt x="101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5" name="Freeform 59"/>
            <p:cNvSpPr>
              <a:spLocks/>
            </p:cNvSpPr>
            <p:nvPr userDrawn="1"/>
          </p:nvSpPr>
          <p:spPr bwMode="auto">
            <a:xfrm>
              <a:off x="320675" y="3382963"/>
              <a:ext cx="350838" cy="228600"/>
            </a:xfrm>
            <a:custGeom>
              <a:avLst/>
              <a:gdLst>
                <a:gd name="T0" fmla="*/ 105 w 105"/>
                <a:gd name="T1" fmla="*/ 0 h 70"/>
                <a:gd name="T2" fmla="*/ 105 w 105"/>
                <a:gd name="T3" fmla="*/ 2 h 70"/>
                <a:gd name="T4" fmla="*/ 67 w 105"/>
                <a:gd name="T5" fmla="*/ 32 h 70"/>
                <a:gd name="T6" fmla="*/ 0 w 105"/>
                <a:gd name="T7" fmla="*/ 70 h 70"/>
                <a:gd name="T8" fmla="*/ 0 w 105"/>
                <a:gd name="T9" fmla="*/ 68 h 70"/>
                <a:gd name="T10" fmla="*/ 40 w 105"/>
                <a:gd name="T11" fmla="*/ 50 h 70"/>
                <a:gd name="T12" fmla="*/ 102 w 105"/>
                <a:gd name="T13" fmla="*/ 2 h 70"/>
                <a:gd name="T14" fmla="*/ 105 w 105"/>
                <a:gd name="T1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2"/>
                    <a:pt x="80" y="22"/>
                    <a:pt x="67" y="32"/>
                  </a:cubicBezTo>
                  <a:cubicBezTo>
                    <a:pt x="48" y="49"/>
                    <a:pt x="25" y="62"/>
                    <a:pt x="0" y="7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4" y="63"/>
                    <a:pt x="27" y="57"/>
                    <a:pt x="40" y="50"/>
                  </a:cubicBezTo>
                  <a:cubicBezTo>
                    <a:pt x="62" y="36"/>
                    <a:pt x="81" y="18"/>
                    <a:pt x="102" y="2"/>
                  </a:cubicBezTo>
                  <a:cubicBezTo>
                    <a:pt x="103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6" name="Freeform 60"/>
            <p:cNvSpPr>
              <a:spLocks/>
            </p:cNvSpPr>
            <p:nvPr userDrawn="1"/>
          </p:nvSpPr>
          <p:spPr bwMode="auto">
            <a:xfrm>
              <a:off x="320675" y="3324225"/>
              <a:ext cx="350838" cy="219075"/>
            </a:xfrm>
            <a:custGeom>
              <a:avLst/>
              <a:gdLst>
                <a:gd name="T0" fmla="*/ 105 w 105"/>
                <a:gd name="T1" fmla="*/ 0 h 67"/>
                <a:gd name="T2" fmla="*/ 105 w 105"/>
                <a:gd name="T3" fmla="*/ 2 h 67"/>
                <a:gd name="T4" fmla="*/ 68 w 105"/>
                <a:gd name="T5" fmla="*/ 31 h 67"/>
                <a:gd name="T6" fmla="*/ 0 w 105"/>
                <a:gd name="T7" fmla="*/ 67 h 67"/>
                <a:gd name="T8" fmla="*/ 0 w 105"/>
                <a:gd name="T9" fmla="*/ 65 h 67"/>
                <a:gd name="T10" fmla="*/ 41 w 105"/>
                <a:gd name="T11" fmla="*/ 47 h 67"/>
                <a:gd name="T12" fmla="*/ 102 w 105"/>
                <a:gd name="T13" fmla="*/ 2 h 67"/>
                <a:gd name="T14" fmla="*/ 105 w 105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7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1"/>
                    <a:pt x="80" y="21"/>
                    <a:pt x="68" y="31"/>
                  </a:cubicBezTo>
                  <a:cubicBezTo>
                    <a:pt x="48" y="47"/>
                    <a:pt x="25" y="60"/>
                    <a:pt x="0" y="6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4" y="61"/>
                    <a:pt x="28" y="55"/>
                    <a:pt x="41" y="47"/>
                  </a:cubicBezTo>
                  <a:cubicBezTo>
                    <a:pt x="63" y="34"/>
                    <a:pt x="81" y="17"/>
                    <a:pt x="102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7" name="Freeform 61"/>
            <p:cNvSpPr>
              <a:spLocks/>
            </p:cNvSpPr>
            <p:nvPr userDrawn="1"/>
          </p:nvSpPr>
          <p:spPr bwMode="auto">
            <a:xfrm>
              <a:off x="320675" y="3263900"/>
              <a:ext cx="350838" cy="212725"/>
            </a:xfrm>
            <a:custGeom>
              <a:avLst/>
              <a:gdLst>
                <a:gd name="T0" fmla="*/ 105 w 105"/>
                <a:gd name="T1" fmla="*/ 0 h 65"/>
                <a:gd name="T2" fmla="*/ 105 w 105"/>
                <a:gd name="T3" fmla="*/ 3 h 65"/>
                <a:gd name="T4" fmla="*/ 69 w 105"/>
                <a:gd name="T5" fmla="*/ 29 h 65"/>
                <a:gd name="T6" fmla="*/ 0 w 105"/>
                <a:gd name="T7" fmla="*/ 65 h 65"/>
                <a:gd name="T8" fmla="*/ 0 w 105"/>
                <a:gd name="T9" fmla="*/ 62 h 65"/>
                <a:gd name="T10" fmla="*/ 42 w 105"/>
                <a:gd name="T11" fmla="*/ 45 h 65"/>
                <a:gd name="T12" fmla="*/ 103 w 105"/>
                <a:gd name="T13" fmla="*/ 2 h 65"/>
                <a:gd name="T14" fmla="*/ 105 w 105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5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1" y="20"/>
                    <a:pt x="69" y="29"/>
                  </a:cubicBezTo>
                  <a:cubicBezTo>
                    <a:pt x="49" y="45"/>
                    <a:pt x="25" y="58"/>
                    <a:pt x="0" y="6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5" y="58"/>
                    <a:pt x="29" y="53"/>
                    <a:pt x="42" y="45"/>
                  </a:cubicBezTo>
                  <a:cubicBezTo>
                    <a:pt x="64" y="33"/>
                    <a:pt x="82" y="16"/>
                    <a:pt x="103" y="2"/>
                  </a:cubicBezTo>
                  <a:cubicBezTo>
                    <a:pt x="104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8" name="Freeform 62"/>
            <p:cNvSpPr>
              <a:spLocks/>
            </p:cNvSpPr>
            <p:nvPr userDrawn="1"/>
          </p:nvSpPr>
          <p:spPr bwMode="auto">
            <a:xfrm>
              <a:off x="320675" y="3208338"/>
              <a:ext cx="350838" cy="200025"/>
            </a:xfrm>
            <a:custGeom>
              <a:avLst/>
              <a:gdLst>
                <a:gd name="T0" fmla="*/ 105 w 105"/>
                <a:gd name="T1" fmla="*/ 0 h 61"/>
                <a:gd name="T2" fmla="*/ 105 w 105"/>
                <a:gd name="T3" fmla="*/ 3 h 61"/>
                <a:gd name="T4" fmla="*/ 71 w 105"/>
                <a:gd name="T5" fmla="*/ 27 h 61"/>
                <a:gd name="T6" fmla="*/ 0 w 105"/>
                <a:gd name="T7" fmla="*/ 61 h 61"/>
                <a:gd name="T8" fmla="*/ 0 w 105"/>
                <a:gd name="T9" fmla="*/ 59 h 61"/>
                <a:gd name="T10" fmla="*/ 44 w 105"/>
                <a:gd name="T11" fmla="*/ 42 h 61"/>
                <a:gd name="T12" fmla="*/ 104 w 105"/>
                <a:gd name="T13" fmla="*/ 1 h 61"/>
                <a:gd name="T14" fmla="*/ 105 w 105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1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2" y="19"/>
                    <a:pt x="71" y="27"/>
                  </a:cubicBezTo>
                  <a:cubicBezTo>
                    <a:pt x="50" y="43"/>
                    <a:pt x="25" y="55"/>
                    <a:pt x="0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5" y="55"/>
                    <a:pt x="30" y="50"/>
                    <a:pt x="44" y="42"/>
                  </a:cubicBezTo>
                  <a:cubicBezTo>
                    <a:pt x="65" y="31"/>
                    <a:pt x="84" y="15"/>
                    <a:pt x="104" y="1"/>
                  </a:cubicBezTo>
                  <a:cubicBezTo>
                    <a:pt x="104" y="1"/>
                    <a:pt x="105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9" name="Freeform 63"/>
            <p:cNvSpPr>
              <a:spLocks/>
            </p:cNvSpPr>
            <p:nvPr userDrawn="1"/>
          </p:nvSpPr>
          <p:spPr bwMode="auto">
            <a:xfrm>
              <a:off x="320675" y="3155950"/>
              <a:ext cx="350838" cy="190500"/>
            </a:xfrm>
            <a:custGeom>
              <a:avLst/>
              <a:gdLst>
                <a:gd name="T0" fmla="*/ 105 w 105"/>
                <a:gd name="T1" fmla="*/ 0 h 58"/>
                <a:gd name="T2" fmla="*/ 105 w 105"/>
                <a:gd name="T3" fmla="*/ 2 h 58"/>
                <a:gd name="T4" fmla="*/ 72 w 105"/>
                <a:gd name="T5" fmla="*/ 25 h 58"/>
                <a:gd name="T6" fmla="*/ 0 w 105"/>
                <a:gd name="T7" fmla="*/ 58 h 58"/>
                <a:gd name="T8" fmla="*/ 0 w 105"/>
                <a:gd name="T9" fmla="*/ 55 h 58"/>
                <a:gd name="T10" fmla="*/ 46 w 105"/>
                <a:gd name="T11" fmla="*/ 39 h 58"/>
                <a:gd name="T12" fmla="*/ 105 w 105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8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4" y="10"/>
                    <a:pt x="83" y="17"/>
                    <a:pt x="72" y="25"/>
                  </a:cubicBezTo>
                  <a:cubicBezTo>
                    <a:pt x="51" y="41"/>
                    <a:pt x="26" y="52"/>
                    <a:pt x="0" y="58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6" y="52"/>
                    <a:pt x="31" y="47"/>
                    <a:pt x="46" y="39"/>
                  </a:cubicBezTo>
                  <a:cubicBezTo>
                    <a:pt x="67" y="28"/>
                    <a:pt x="85" y="13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0" name="Freeform 64"/>
            <p:cNvSpPr>
              <a:spLocks/>
            </p:cNvSpPr>
            <p:nvPr userDrawn="1"/>
          </p:nvSpPr>
          <p:spPr bwMode="auto">
            <a:xfrm>
              <a:off x="320675" y="3103563"/>
              <a:ext cx="350838" cy="177800"/>
            </a:xfrm>
            <a:custGeom>
              <a:avLst/>
              <a:gdLst>
                <a:gd name="T0" fmla="*/ 105 w 105"/>
                <a:gd name="T1" fmla="*/ 0 h 54"/>
                <a:gd name="T2" fmla="*/ 105 w 105"/>
                <a:gd name="T3" fmla="*/ 2 h 54"/>
                <a:gd name="T4" fmla="*/ 74 w 105"/>
                <a:gd name="T5" fmla="*/ 23 h 54"/>
                <a:gd name="T6" fmla="*/ 0 w 105"/>
                <a:gd name="T7" fmla="*/ 54 h 54"/>
                <a:gd name="T8" fmla="*/ 0 w 105"/>
                <a:gd name="T9" fmla="*/ 52 h 54"/>
                <a:gd name="T10" fmla="*/ 48 w 105"/>
                <a:gd name="T11" fmla="*/ 36 h 54"/>
                <a:gd name="T12" fmla="*/ 105 w 105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4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9"/>
                    <a:pt x="84" y="16"/>
                    <a:pt x="74" y="23"/>
                  </a:cubicBezTo>
                  <a:cubicBezTo>
                    <a:pt x="52" y="38"/>
                    <a:pt x="27" y="49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7" y="49"/>
                    <a:pt x="33" y="44"/>
                    <a:pt x="48" y="36"/>
                  </a:cubicBezTo>
                  <a:cubicBezTo>
                    <a:pt x="68" y="26"/>
                    <a:pt x="86" y="12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1" name="Freeform 65"/>
            <p:cNvSpPr>
              <a:spLocks/>
            </p:cNvSpPr>
            <p:nvPr userDrawn="1"/>
          </p:nvSpPr>
          <p:spPr bwMode="auto">
            <a:xfrm>
              <a:off x="320675" y="3055938"/>
              <a:ext cx="350838" cy="163513"/>
            </a:xfrm>
            <a:custGeom>
              <a:avLst/>
              <a:gdLst>
                <a:gd name="T0" fmla="*/ 105 w 105"/>
                <a:gd name="T1" fmla="*/ 0 h 50"/>
                <a:gd name="T2" fmla="*/ 105 w 105"/>
                <a:gd name="T3" fmla="*/ 2 h 50"/>
                <a:gd name="T4" fmla="*/ 76 w 105"/>
                <a:gd name="T5" fmla="*/ 20 h 50"/>
                <a:gd name="T6" fmla="*/ 0 w 105"/>
                <a:gd name="T7" fmla="*/ 50 h 50"/>
                <a:gd name="T8" fmla="*/ 0 w 105"/>
                <a:gd name="T9" fmla="*/ 48 h 50"/>
                <a:gd name="T10" fmla="*/ 51 w 105"/>
                <a:gd name="T11" fmla="*/ 33 h 50"/>
                <a:gd name="T12" fmla="*/ 105 w 105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8"/>
                    <a:pt x="86" y="14"/>
                    <a:pt x="76" y="20"/>
                  </a:cubicBezTo>
                  <a:cubicBezTo>
                    <a:pt x="54" y="36"/>
                    <a:pt x="27" y="46"/>
                    <a:pt x="0" y="5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7" y="45"/>
                    <a:pt x="35" y="41"/>
                    <a:pt x="51" y="33"/>
                  </a:cubicBezTo>
                  <a:cubicBezTo>
                    <a:pt x="70" y="24"/>
                    <a:pt x="87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2" name="Freeform 66"/>
            <p:cNvSpPr>
              <a:spLocks/>
            </p:cNvSpPr>
            <p:nvPr userDrawn="1"/>
          </p:nvSpPr>
          <p:spPr bwMode="auto">
            <a:xfrm>
              <a:off x="320675" y="3003550"/>
              <a:ext cx="350838" cy="152400"/>
            </a:xfrm>
            <a:custGeom>
              <a:avLst/>
              <a:gdLst>
                <a:gd name="T0" fmla="*/ 105 w 105"/>
                <a:gd name="T1" fmla="*/ 0 h 47"/>
                <a:gd name="T2" fmla="*/ 105 w 105"/>
                <a:gd name="T3" fmla="*/ 3 h 47"/>
                <a:gd name="T4" fmla="*/ 79 w 105"/>
                <a:gd name="T5" fmla="*/ 19 h 47"/>
                <a:gd name="T6" fmla="*/ 0 w 105"/>
                <a:gd name="T7" fmla="*/ 47 h 47"/>
                <a:gd name="T8" fmla="*/ 0 w 105"/>
                <a:gd name="T9" fmla="*/ 45 h 47"/>
                <a:gd name="T10" fmla="*/ 53 w 105"/>
                <a:gd name="T11" fmla="*/ 31 h 47"/>
                <a:gd name="T12" fmla="*/ 105 w 105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7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6" y="8"/>
                    <a:pt x="88" y="13"/>
                    <a:pt x="79" y="19"/>
                  </a:cubicBezTo>
                  <a:cubicBezTo>
                    <a:pt x="55" y="34"/>
                    <a:pt x="28" y="44"/>
                    <a:pt x="0" y="4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8" y="43"/>
                    <a:pt x="36" y="39"/>
                    <a:pt x="53" y="31"/>
                  </a:cubicBezTo>
                  <a:cubicBezTo>
                    <a:pt x="72" y="23"/>
                    <a:pt x="88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3" name="Freeform 67"/>
            <p:cNvSpPr>
              <a:spLocks/>
            </p:cNvSpPr>
            <p:nvPr userDrawn="1"/>
          </p:nvSpPr>
          <p:spPr bwMode="auto">
            <a:xfrm>
              <a:off x="320675" y="2957513"/>
              <a:ext cx="350838" cy="139700"/>
            </a:xfrm>
            <a:custGeom>
              <a:avLst/>
              <a:gdLst>
                <a:gd name="T0" fmla="*/ 105 w 105"/>
                <a:gd name="T1" fmla="*/ 0 h 43"/>
                <a:gd name="T2" fmla="*/ 105 w 105"/>
                <a:gd name="T3" fmla="*/ 2 h 43"/>
                <a:gd name="T4" fmla="*/ 82 w 105"/>
                <a:gd name="T5" fmla="*/ 16 h 43"/>
                <a:gd name="T6" fmla="*/ 0 w 105"/>
                <a:gd name="T7" fmla="*/ 43 h 43"/>
                <a:gd name="T8" fmla="*/ 0 w 105"/>
                <a:gd name="T9" fmla="*/ 40 h 43"/>
                <a:gd name="T10" fmla="*/ 56 w 105"/>
                <a:gd name="T11" fmla="*/ 27 h 43"/>
                <a:gd name="T12" fmla="*/ 105 w 105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7" y="6"/>
                    <a:pt x="89" y="11"/>
                    <a:pt x="82" y="16"/>
                  </a:cubicBezTo>
                  <a:cubicBezTo>
                    <a:pt x="57" y="31"/>
                    <a:pt x="29" y="41"/>
                    <a:pt x="0" y="4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9" y="39"/>
                    <a:pt x="38" y="35"/>
                    <a:pt x="56" y="27"/>
                  </a:cubicBezTo>
                  <a:cubicBezTo>
                    <a:pt x="74" y="20"/>
                    <a:pt x="89" y="9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4" name="Freeform 68"/>
            <p:cNvSpPr>
              <a:spLocks/>
            </p:cNvSpPr>
            <p:nvPr userDrawn="1"/>
          </p:nvSpPr>
          <p:spPr bwMode="auto">
            <a:xfrm>
              <a:off x="320675" y="2911475"/>
              <a:ext cx="350838" cy="127000"/>
            </a:xfrm>
            <a:custGeom>
              <a:avLst/>
              <a:gdLst>
                <a:gd name="T0" fmla="*/ 105 w 105"/>
                <a:gd name="T1" fmla="*/ 0 h 39"/>
                <a:gd name="T2" fmla="*/ 105 w 105"/>
                <a:gd name="T3" fmla="*/ 2 h 39"/>
                <a:gd name="T4" fmla="*/ 85 w 105"/>
                <a:gd name="T5" fmla="*/ 13 h 39"/>
                <a:gd name="T6" fmla="*/ 0 w 105"/>
                <a:gd name="T7" fmla="*/ 39 h 39"/>
                <a:gd name="T8" fmla="*/ 0 w 105"/>
                <a:gd name="T9" fmla="*/ 36 h 39"/>
                <a:gd name="T10" fmla="*/ 60 w 105"/>
                <a:gd name="T11" fmla="*/ 24 h 39"/>
                <a:gd name="T12" fmla="*/ 105 w 105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9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8" y="5"/>
                    <a:pt x="91" y="9"/>
                    <a:pt x="85" y="13"/>
                  </a:cubicBezTo>
                  <a:cubicBezTo>
                    <a:pt x="59" y="29"/>
                    <a:pt x="30" y="38"/>
                    <a:pt x="0" y="3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0" y="36"/>
                    <a:pt x="41" y="32"/>
                    <a:pt x="60" y="24"/>
                  </a:cubicBezTo>
                  <a:cubicBezTo>
                    <a:pt x="76" y="17"/>
                    <a:pt x="90" y="8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5" name="Freeform 69"/>
            <p:cNvSpPr>
              <a:spLocks/>
            </p:cNvSpPr>
            <p:nvPr userDrawn="1"/>
          </p:nvSpPr>
          <p:spPr bwMode="auto">
            <a:xfrm>
              <a:off x="320675" y="2865438"/>
              <a:ext cx="350838" cy="114300"/>
            </a:xfrm>
            <a:custGeom>
              <a:avLst/>
              <a:gdLst>
                <a:gd name="T0" fmla="*/ 105 w 105"/>
                <a:gd name="T1" fmla="*/ 0 h 35"/>
                <a:gd name="T2" fmla="*/ 105 w 105"/>
                <a:gd name="T3" fmla="*/ 2 h 35"/>
                <a:gd name="T4" fmla="*/ 88 w 105"/>
                <a:gd name="T5" fmla="*/ 11 h 35"/>
                <a:gd name="T6" fmla="*/ 0 w 105"/>
                <a:gd name="T7" fmla="*/ 34 h 35"/>
                <a:gd name="T8" fmla="*/ 0 w 105"/>
                <a:gd name="T9" fmla="*/ 32 h 35"/>
                <a:gd name="T10" fmla="*/ 63 w 105"/>
                <a:gd name="T11" fmla="*/ 21 h 35"/>
                <a:gd name="T12" fmla="*/ 105 w 105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5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9" y="5"/>
                    <a:pt x="93" y="8"/>
                    <a:pt x="88" y="11"/>
                  </a:cubicBezTo>
                  <a:cubicBezTo>
                    <a:pt x="61" y="27"/>
                    <a:pt x="31" y="35"/>
                    <a:pt x="0" y="3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1" y="33"/>
                    <a:pt x="43" y="29"/>
                    <a:pt x="63" y="21"/>
                  </a:cubicBezTo>
                  <a:cubicBezTo>
                    <a:pt x="78" y="16"/>
                    <a:pt x="91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6" name="Freeform 70"/>
            <p:cNvSpPr>
              <a:spLocks/>
            </p:cNvSpPr>
            <p:nvPr userDrawn="1"/>
          </p:nvSpPr>
          <p:spPr bwMode="auto">
            <a:xfrm>
              <a:off x="320675" y="2819400"/>
              <a:ext cx="350838" cy="107950"/>
            </a:xfrm>
            <a:custGeom>
              <a:avLst/>
              <a:gdLst>
                <a:gd name="T0" fmla="*/ 105 w 105"/>
                <a:gd name="T1" fmla="*/ 0 h 33"/>
                <a:gd name="T2" fmla="*/ 105 w 105"/>
                <a:gd name="T3" fmla="*/ 2 h 33"/>
                <a:gd name="T4" fmla="*/ 91 w 105"/>
                <a:gd name="T5" fmla="*/ 10 h 33"/>
                <a:gd name="T6" fmla="*/ 0 w 105"/>
                <a:gd name="T7" fmla="*/ 30 h 33"/>
                <a:gd name="T8" fmla="*/ 0 w 105"/>
                <a:gd name="T9" fmla="*/ 28 h 33"/>
                <a:gd name="T10" fmla="*/ 3 w 105"/>
                <a:gd name="T11" fmla="*/ 28 h 33"/>
                <a:gd name="T12" fmla="*/ 67 w 105"/>
                <a:gd name="T13" fmla="*/ 19 h 33"/>
                <a:gd name="T14" fmla="*/ 105 w 105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3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100" y="4"/>
                    <a:pt x="96" y="7"/>
                    <a:pt x="91" y="10"/>
                  </a:cubicBezTo>
                  <a:cubicBezTo>
                    <a:pt x="64" y="25"/>
                    <a:pt x="31" y="33"/>
                    <a:pt x="0" y="3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28"/>
                    <a:pt x="2" y="28"/>
                    <a:pt x="3" y="28"/>
                  </a:cubicBezTo>
                  <a:cubicBezTo>
                    <a:pt x="25" y="29"/>
                    <a:pt x="47" y="27"/>
                    <a:pt x="67" y="19"/>
                  </a:cubicBezTo>
                  <a:cubicBezTo>
                    <a:pt x="80" y="14"/>
                    <a:pt x="93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7" name="Freeform 71"/>
            <p:cNvSpPr>
              <a:spLocks/>
            </p:cNvSpPr>
            <p:nvPr userDrawn="1"/>
          </p:nvSpPr>
          <p:spPr bwMode="auto">
            <a:xfrm>
              <a:off x="320675" y="2816225"/>
              <a:ext cx="284163" cy="55563"/>
            </a:xfrm>
            <a:custGeom>
              <a:avLst/>
              <a:gdLst>
                <a:gd name="T0" fmla="*/ 85 w 85"/>
                <a:gd name="T1" fmla="*/ 0 h 17"/>
                <a:gd name="T2" fmla="*/ 0 w 85"/>
                <a:gd name="T3" fmla="*/ 14 h 17"/>
                <a:gd name="T4" fmla="*/ 0 w 85"/>
                <a:gd name="T5" fmla="*/ 11 h 17"/>
                <a:gd name="T6" fmla="*/ 8 w 85"/>
                <a:gd name="T7" fmla="*/ 12 h 17"/>
                <a:gd name="T8" fmla="*/ 71 w 85"/>
                <a:gd name="T9" fmla="*/ 4 h 17"/>
                <a:gd name="T10" fmla="*/ 80 w 85"/>
                <a:gd name="T11" fmla="*/ 0 h 17"/>
                <a:gd name="T12" fmla="*/ 85 w 85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7">
                  <a:moveTo>
                    <a:pt x="85" y="0"/>
                  </a:moveTo>
                  <a:cubicBezTo>
                    <a:pt x="58" y="12"/>
                    <a:pt x="29" y="17"/>
                    <a:pt x="0" y="1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2"/>
                    <a:pt x="5" y="12"/>
                    <a:pt x="8" y="12"/>
                  </a:cubicBezTo>
                  <a:cubicBezTo>
                    <a:pt x="29" y="13"/>
                    <a:pt x="51" y="11"/>
                    <a:pt x="71" y="4"/>
                  </a:cubicBezTo>
                  <a:cubicBezTo>
                    <a:pt x="74" y="3"/>
                    <a:pt x="77" y="1"/>
                    <a:pt x="80" y="0"/>
                  </a:cubicBezTo>
                  <a:lnTo>
                    <a:pt x="8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</p:grpSp>
    </p:spTree>
    <p:extLst>
      <p:ext uri="{BB962C8B-B14F-4D97-AF65-F5344CB8AC3E}">
        <p14:creationId xmlns:p14="http://schemas.microsoft.com/office/powerpoint/2010/main" val="14686013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‹Nº›</a:t>
            </a:fld>
            <a:endParaRPr lang="en-US" dirty="0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4" hasCustomPrompt="1"/>
          </p:nvPr>
        </p:nvSpPr>
        <p:spPr>
          <a:xfrm>
            <a:off x="7427912" y="3492500"/>
            <a:ext cx="4764087" cy="3360132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  <p:sp>
        <p:nvSpPr>
          <p:cNvPr id="10" name="Title 4"/>
          <p:cNvSpPr>
            <a:spLocks noGrp="1"/>
          </p:cNvSpPr>
          <p:nvPr>
            <p:ph type="title" hasCustomPrompt="1"/>
          </p:nvPr>
        </p:nvSpPr>
        <p:spPr>
          <a:xfrm>
            <a:off x="587375" y="357948"/>
            <a:ext cx="4229100" cy="1486727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sp>
        <p:nvSpPr>
          <p:cNvPr id="7" name="Pladsholder til tekst 3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2127154"/>
            <a:ext cx="4229100" cy="3575409"/>
          </a:xfrm>
        </p:spPr>
        <p:txBody>
          <a:bodyPr rtlCol="0"/>
          <a:lstStyle>
            <a:lvl1pPr marL="285750" indent="-285750">
              <a:lnSpc>
                <a:spcPct val="100000"/>
              </a:lnSpc>
              <a:spcBef>
                <a:spcPts val="600"/>
              </a:spcBef>
              <a:buFontTx/>
              <a:buBlip>
                <a:blip r:embed="rId2"/>
              </a:buBlip>
              <a:defRPr sz="1600" baseline="0"/>
            </a:lvl1pPr>
          </a:lstStyle>
          <a:p>
            <a:pPr lvl="0" rtl="0"/>
            <a:r>
              <a:rPr lang="en-GB"/>
              <a:t>Insert bullets</a:t>
            </a:r>
            <a:endParaRPr lang="da-DK" dirty="0"/>
          </a:p>
          <a:p>
            <a:pPr lvl="0" rtl="0"/>
            <a:endParaRPr lang="da-DK" dirty="0"/>
          </a:p>
          <a:p>
            <a:pPr lvl="0" rtl="0"/>
            <a:endParaRPr lang="da-DK" dirty="0"/>
          </a:p>
        </p:txBody>
      </p:sp>
      <p:sp>
        <p:nvSpPr>
          <p:cNvPr id="1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7427912" y="0"/>
            <a:ext cx="4764087" cy="3360132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19794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lt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‹Nº›</a:t>
            </a:fld>
            <a:endParaRPr lang="en-US" dirty="0"/>
          </a:p>
        </p:txBody>
      </p:sp>
      <p:grpSp>
        <p:nvGrpSpPr>
          <p:cNvPr id="5" name="Gruppe 4"/>
          <p:cNvGrpSpPr/>
          <p:nvPr userDrawn="1"/>
        </p:nvGrpSpPr>
        <p:grpSpPr>
          <a:xfrm>
            <a:off x="-3502" y="657225"/>
            <a:ext cx="405154" cy="1182460"/>
            <a:chOff x="320675" y="2816225"/>
            <a:chExt cx="350838" cy="1023938"/>
          </a:xfrm>
          <a:solidFill>
            <a:schemeClr val="tx1"/>
          </a:solidFill>
        </p:grpSpPr>
        <p:sp>
          <p:nvSpPr>
            <p:cNvPr id="6" name="Freeform 53"/>
            <p:cNvSpPr>
              <a:spLocks/>
            </p:cNvSpPr>
            <p:nvPr userDrawn="1"/>
          </p:nvSpPr>
          <p:spPr bwMode="auto">
            <a:xfrm>
              <a:off x="608013" y="3778250"/>
              <a:ext cx="63500" cy="61913"/>
            </a:xfrm>
            <a:custGeom>
              <a:avLst/>
              <a:gdLst>
                <a:gd name="T0" fmla="*/ 19 w 19"/>
                <a:gd name="T1" fmla="*/ 0 h 19"/>
                <a:gd name="T2" fmla="*/ 19 w 19"/>
                <a:gd name="T3" fmla="*/ 4 h 19"/>
                <a:gd name="T4" fmla="*/ 3 w 19"/>
                <a:gd name="T5" fmla="*/ 19 h 19"/>
                <a:gd name="T6" fmla="*/ 0 w 19"/>
                <a:gd name="T7" fmla="*/ 19 h 19"/>
                <a:gd name="T8" fmla="*/ 19 w 1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9" y="0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4" y="9"/>
                    <a:pt x="8" y="14"/>
                    <a:pt x="3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6" y="13"/>
                    <a:pt x="13" y="7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" name="Freeform 54"/>
            <p:cNvSpPr>
              <a:spLocks/>
            </p:cNvSpPr>
            <p:nvPr userDrawn="1"/>
          </p:nvSpPr>
          <p:spPr bwMode="auto">
            <a:xfrm>
              <a:off x="528638" y="3706813"/>
              <a:ext cx="142875" cy="133350"/>
            </a:xfrm>
            <a:custGeom>
              <a:avLst/>
              <a:gdLst>
                <a:gd name="T0" fmla="*/ 43 w 43"/>
                <a:gd name="T1" fmla="*/ 0 h 41"/>
                <a:gd name="T2" fmla="*/ 43 w 43"/>
                <a:gd name="T3" fmla="*/ 4 h 41"/>
                <a:gd name="T4" fmla="*/ 7 w 43"/>
                <a:gd name="T5" fmla="*/ 38 h 41"/>
                <a:gd name="T6" fmla="*/ 3 w 43"/>
                <a:gd name="T7" fmla="*/ 41 h 41"/>
                <a:gd name="T8" fmla="*/ 0 w 43"/>
                <a:gd name="T9" fmla="*/ 41 h 41"/>
                <a:gd name="T10" fmla="*/ 42 w 43"/>
                <a:gd name="T11" fmla="*/ 1 h 41"/>
                <a:gd name="T12" fmla="*/ 43 w 43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1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31" y="14"/>
                    <a:pt x="19" y="26"/>
                    <a:pt x="7" y="38"/>
                  </a:cubicBezTo>
                  <a:cubicBezTo>
                    <a:pt x="6" y="39"/>
                    <a:pt x="5" y="40"/>
                    <a:pt x="3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4" y="28"/>
                    <a:pt x="27" y="14"/>
                    <a:pt x="42" y="1"/>
                  </a:cubicBezTo>
                  <a:cubicBezTo>
                    <a:pt x="42" y="1"/>
                    <a:pt x="43" y="1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8" name="Freeform 55"/>
            <p:cNvSpPr>
              <a:spLocks/>
            </p:cNvSpPr>
            <p:nvPr userDrawn="1"/>
          </p:nvSpPr>
          <p:spPr bwMode="auto">
            <a:xfrm>
              <a:off x="431800" y="3636963"/>
              <a:ext cx="239713" cy="203200"/>
            </a:xfrm>
            <a:custGeom>
              <a:avLst/>
              <a:gdLst>
                <a:gd name="T0" fmla="*/ 72 w 72"/>
                <a:gd name="T1" fmla="*/ 0 h 62"/>
                <a:gd name="T2" fmla="*/ 72 w 72"/>
                <a:gd name="T3" fmla="*/ 3 h 62"/>
                <a:gd name="T4" fmla="*/ 35 w 72"/>
                <a:gd name="T5" fmla="*/ 37 h 62"/>
                <a:gd name="T6" fmla="*/ 4 w 72"/>
                <a:gd name="T7" fmla="*/ 62 h 62"/>
                <a:gd name="T8" fmla="*/ 0 w 72"/>
                <a:gd name="T9" fmla="*/ 62 h 62"/>
                <a:gd name="T10" fmla="*/ 7 w 72"/>
                <a:gd name="T11" fmla="*/ 58 h 62"/>
                <a:gd name="T12" fmla="*/ 70 w 72"/>
                <a:gd name="T13" fmla="*/ 2 h 62"/>
                <a:gd name="T14" fmla="*/ 72 w 72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2">
                  <a:moveTo>
                    <a:pt x="72" y="0"/>
                  </a:moveTo>
                  <a:cubicBezTo>
                    <a:pt x="72" y="3"/>
                    <a:pt x="72" y="3"/>
                    <a:pt x="72" y="3"/>
                  </a:cubicBezTo>
                  <a:cubicBezTo>
                    <a:pt x="59" y="14"/>
                    <a:pt x="47" y="25"/>
                    <a:pt x="35" y="37"/>
                  </a:cubicBezTo>
                  <a:cubicBezTo>
                    <a:pt x="26" y="46"/>
                    <a:pt x="15" y="55"/>
                    <a:pt x="4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" y="61"/>
                    <a:pt x="5" y="59"/>
                    <a:pt x="7" y="58"/>
                  </a:cubicBezTo>
                  <a:cubicBezTo>
                    <a:pt x="30" y="41"/>
                    <a:pt x="48" y="20"/>
                    <a:pt x="70" y="2"/>
                  </a:cubicBezTo>
                  <a:cubicBezTo>
                    <a:pt x="70" y="1"/>
                    <a:pt x="71" y="1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9" name="Freeform 56"/>
            <p:cNvSpPr>
              <a:spLocks/>
            </p:cNvSpPr>
            <p:nvPr userDrawn="1"/>
          </p:nvSpPr>
          <p:spPr bwMode="auto">
            <a:xfrm>
              <a:off x="320675" y="3568700"/>
              <a:ext cx="350838" cy="261938"/>
            </a:xfrm>
            <a:custGeom>
              <a:avLst/>
              <a:gdLst>
                <a:gd name="T0" fmla="*/ 105 w 105"/>
                <a:gd name="T1" fmla="*/ 0 h 80"/>
                <a:gd name="T2" fmla="*/ 105 w 105"/>
                <a:gd name="T3" fmla="*/ 3 h 80"/>
                <a:gd name="T4" fmla="*/ 67 w 105"/>
                <a:gd name="T5" fmla="*/ 37 h 80"/>
                <a:gd name="T6" fmla="*/ 0 w 105"/>
                <a:gd name="T7" fmla="*/ 80 h 80"/>
                <a:gd name="T8" fmla="*/ 0 w 105"/>
                <a:gd name="T9" fmla="*/ 77 h 80"/>
                <a:gd name="T10" fmla="*/ 39 w 105"/>
                <a:gd name="T11" fmla="*/ 57 h 80"/>
                <a:gd name="T12" fmla="*/ 102 w 105"/>
                <a:gd name="T13" fmla="*/ 3 h 80"/>
                <a:gd name="T14" fmla="*/ 105 w 105"/>
                <a:gd name="T1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80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4"/>
                    <a:pt x="80" y="25"/>
                    <a:pt x="67" y="37"/>
                  </a:cubicBezTo>
                  <a:cubicBezTo>
                    <a:pt x="48" y="55"/>
                    <a:pt x="25" y="70"/>
                    <a:pt x="0" y="8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4" y="72"/>
                    <a:pt x="27" y="65"/>
                    <a:pt x="39" y="57"/>
                  </a:cubicBezTo>
                  <a:cubicBezTo>
                    <a:pt x="62" y="41"/>
                    <a:pt x="81" y="21"/>
                    <a:pt x="102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0" name="Freeform 57"/>
            <p:cNvSpPr>
              <a:spLocks/>
            </p:cNvSpPr>
            <p:nvPr userDrawn="1"/>
          </p:nvSpPr>
          <p:spPr bwMode="auto">
            <a:xfrm>
              <a:off x="320675" y="3506788"/>
              <a:ext cx="350838" cy="249238"/>
            </a:xfrm>
            <a:custGeom>
              <a:avLst/>
              <a:gdLst>
                <a:gd name="T0" fmla="*/ 105 w 105"/>
                <a:gd name="T1" fmla="*/ 0 h 76"/>
                <a:gd name="T2" fmla="*/ 105 w 105"/>
                <a:gd name="T3" fmla="*/ 2 h 76"/>
                <a:gd name="T4" fmla="*/ 67 w 105"/>
                <a:gd name="T5" fmla="*/ 35 h 76"/>
                <a:gd name="T6" fmla="*/ 0 w 105"/>
                <a:gd name="T7" fmla="*/ 76 h 76"/>
                <a:gd name="T8" fmla="*/ 0 w 105"/>
                <a:gd name="T9" fmla="*/ 74 h 76"/>
                <a:gd name="T10" fmla="*/ 39 w 105"/>
                <a:gd name="T11" fmla="*/ 54 h 76"/>
                <a:gd name="T12" fmla="*/ 101 w 105"/>
                <a:gd name="T13" fmla="*/ 2 h 76"/>
                <a:gd name="T14" fmla="*/ 105 w 105"/>
                <a:gd name="T1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6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3"/>
                    <a:pt x="79" y="24"/>
                    <a:pt x="67" y="35"/>
                  </a:cubicBezTo>
                  <a:cubicBezTo>
                    <a:pt x="48" y="52"/>
                    <a:pt x="25" y="67"/>
                    <a:pt x="0" y="76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4" y="69"/>
                    <a:pt x="27" y="62"/>
                    <a:pt x="39" y="54"/>
                  </a:cubicBezTo>
                  <a:cubicBezTo>
                    <a:pt x="62" y="39"/>
                    <a:pt x="80" y="19"/>
                    <a:pt x="101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1" name="Freeform 58"/>
            <p:cNvSpPr>
              <a:spLocks/>
            </p:cNvSpPr>
            <p:nvPr userDrawn="1"/>
          </p:nvSpPr>
          <p:spPr bwMode="auto">
            <a:xfrm>
              <a:off x="320675" y="3441700"/>
              <a:ext cx="350838" cy="241300"/>
            </a:xfrm>
            <a:custGeom>
              <a:avLst/>
              <a:gdLst>
                <a:gd name="T0" fmla="*/ 105 w 105"/>
                <a:gd name="T1" fmla="*/ 0 h 74"/>
                <a:gd name="T2" fmla="*/ 105 w 105"/>
                <a:gd name="T3" fmla="*/ 3 h 74"/>
                <a:gd name="T4" fmla="*/ 67 w 105"/>
                <a:gd name="T5" fmla="*/ 34 h 74"/>
                <a:gd name="T6" fmla="*/ 0 w 105"/>
                <a:gd name="T7" fmla="*/ 74 h 74"/>
                <a:gd name="T8" fmla="*/ 0 w 105"/>
                <a:gd name="T9" fmla="*/ 72 h 74"/>
                <a:gd name="T10" fmla="*/ 39 w 105"/>
                <a:gd name="T11" fmla="*/ 52 h 74"/>
                <a:gd name="T12" fmla="*/ 101 w 105"/>
                <a:gd name="T13" fmla="*/ 3 h 74"/>
                <a:gd name="T14" fmla="*/ 105 w 10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3"/>
                    <a:pt x="79" y="24"/>
                    <a:pt x="67" y="34"/>
                  </a:cubicBezTo>
                  <a:cubicBezTo>
                    <a:pt x="47" y="51"/>
                    <a:pt x="25" y="65"/>
                    <a:pt x="0" y="74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4" y="67"/>
                    <a:pt x="27" y="60"/>
                    <a:pt x="39" y="52"/>
                  </a:cubicBezTo>
                  <a:cubicBezTo>
                    <a:pt x="62" y="38"/>
                    <a:pt x="80" y="19"/>
                    <a:pt x="101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2" name="Freeform 59"/>
            <p:cNvSpPr>
              <a:spLocks/>
            </p:cNvSpPr>
            <p:nvPr userDrawn="1"/>
          </p:nvSpPr>
          <p:spPr bwMode="auto">
            <a:xfrm>
              <a:off x="320675" y="3382963"/>
              <a:ext cx="350838" cy="228600"/>
            </a:xfrm>
            <a:custGeom>
              <a:avLst/>
              <a:gdLst>
                <a:gd name="T0" fmla="*/ 105 w 105"/>
                <a:gd name="T1" fmla="*/ 0 h 70"/>
                <a:gd name="T2" fmla="*/ 105 w 105"/>
                <a:gd name="T3" fmla="*/ 2 h 70"/>
                <a:gd name="T4" fmla="*/ 67 w 105"/>
                <a:gd name="T5" fmla="*/ 32 h 70"/>
                <a:gd name="T6" fmla="*/ 0 w 105"/>
                <a:gd name="T7" fmla="*/ 70 h 70"/>
                <a:gd name="T8" fmla="*/ 0 w 105"/>
                <a:gd name="T9" fmla="*/ 68 h 70"/>
                <a:gd name="T10" fmla="*/ 40 w 105"/>
                <a:gd name="T11" fmla="*/ 50 h 70"/>
                <a:gd name="T12" fmla="*/ 102 w 105"/>
                <a:gd name="T13" fmla="*/ 2 h 70"/>
                <a:gd name="T14" fmla="*/ 105 w 105"/>
                <a:gd name="T1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2"/>
                    <a:pt x="80" y="22"/>
                    <a:pt x="67" y="32"/>
                  </a:cubicBezTo>
                  <a:cubicBezTo>
                    <a:pt x="48" y="49"/>
                    <a:pt x="25" y="62"/>
                    <a:pt x="0" y="7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4" y="63"/>
                    <a:pt x="27" y="57"/>
                    <a:pt x="40" y="50"/>
                  </a:cubicBezTo>
                  <a:cubicBezTo>
                    <a:pt x="62" y="36"/>
                    <a:pt x="81" y="18"/>
                    <a:pt x="102" y="2"/>
                  </a:cubicBezTo>
                  <a:cubicBezTo>
                    <a:pt x="103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3" name="Freeform 60"/>
            <p:cNvSpPr>
              <a:spLocks/>
            </p:cNvSpPr>
            <p:nvPr userDrawn="1"/>
          </p:nvSpPr>
          <p:spPr bwMode="auto">
            <a:xfrm>
              <a:off x="320675" y="3324225"/>
              <a:ext cx="350838" cy="219075"/>
            </a:xfrm>
            <a:custGeom>
              <a:avLst/>
              <a:gdLst>
                <a:gd name="T0" fmla="*/ 105 w 105"/>
                <a:gd name="T1" fmla="*/ 0 h 67"/>
                <a:gd name="T2" fmla="*/ 105 w 105"/>
                <a:gd name="T3" fmla="*/ 2 h 67"/>
                <a:gd name="T4" fmla="*/ 68 w 105"/>
                <a:gd name="T5" fmla="*/ 31 h 67"/>
                <a:gd name="T6" fmla="*/ 0 w 105"/>
                <a:gd name="T7" fmla="*/ 67 h 67"/>
                <a:gd name="T8" fmla="*/ 0 w 105"/>
                <a:gd name="T9" fmla="*/ 65 h 67"/>
                <a:gd name="T10" fmla="*/ 41 w 105"/>
                <a:gd name="T11" fmla="*/ 47 h 67"/>
                <a:gd name="T12" fmla="*/ 102 w 105"/>
                <a:gd name="T13" fmla="*/ 2 h 67"/>
                <a:gd name="T14" fmla="*/ 105 w 105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7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1"/>
                    <a:pt x="80" y="21"/>
                    <a:pt x="68" y="31"/>
                  </a:cubicBezTo>
                  <a:cubicBezTo>
                    <a:pt x="48" y="47"/>
                    <a:pt x="25" y="60"/>
                    <a:pt x="0" y="6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4" y="61"/>
                    <a:pt x="28" y="55"/>
                    <a:pt x="41" y="47"/>
                  </a:cubicBezTo>
                  <a:cubicBezTo>
                    <a:pt x="63" y="34"/>
                    <a:pt x="81" y="17"/>
                    <a:pt x="102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4" name="Freeform 61"/>
            <p:cNvSpPr>
              <a:spLocks/>
            </p:cNvSpPr>
            <p:nvPr userDrawn="1"/>
          </p:nvSpPr>
          <p:spPr bwMode="auto">
            <a:xfrm>
              <a:off x="320675" y="3263900"/>
              <a:ext cx="350838" cy="212725"/>
            </a:xfrm>
            <a:custGeom>
              <a:avLst/>
              <a:gdLst>
                <a:gd name="T0" fmla="*/ 105 w 105"/>
                <a:gd name="T1" fmla="*/ 0 h 65"/>
                <a:gd name="T2" fmla="*/ 105 w 105"/>
                <a:gd name="T3" fmla="*/ 3 h 65"/>
                <a:gd name="T4" fmla="*/ 69 w 105"/>
                <a:gd name="T5" fmla="*/ 29 h 65"/>
                <a:gd name="T6" fmla="*/ 0 w 105"/>
                <a:gd name="T7" fmla="*/ 65 h 65"/>
                <a:gd name="T8" fmla="*/ 0 w 105"/>
                <a:gd name="T9" fmla="*/ 62 h 65"/>
                <a:gd name="T10" fmla="*/ 42 w 105"/>
                <a:gd name="T11" fmla="*/ 45 h 65"/>
                <a:gd name="T12" fmla="*/ 103 w 105"/>
                <a:gd name="T13" fmla="*/ 2 h 65"/>
                <a:gd name="T14" fmla="*/ 105 w 105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5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1" y="20"/>
                    <a:pt x="69" y="29"/>
                  </a:cubicBezTo>
                  <a:cubicBezTo>
                    <a:pt x="49" y="45"/>
                    <a:pt x="25" y="58"/>
                    <a:pt x="0" y="6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5" y="58"/>
                    <a:pt x="29" y="53"/>
                    <a:pt x="42" y="45"/>
                  </a:cubicBezTo>
                  <a:cubicBezTo>
                    <a:pt x="64" y="33"/>
                    <a:pt x="82" y="16"/>
                    <a:pt x="103" y="2"/>
                  </a:cubicBezTo>
                  <a:cubicBezTo>
                    <a:pt x="104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5" name="Freeform 62"/>
            <p:cNvSpPr>
              <a:spLocks/>
            </p:cNvSpPr>
            <p:nvPr userDrawn="1"/>
          </p:nvSpPr>
          <p:spPr bwMode="auto">
            <a:xfrm>
              <a:off x="320675" y="3208338"/>
              <a:ext cx="350838" cy="200025"/>
            </a:xfrm>
            <a:custGeom>
              <a:avLst/>
              <a:gdLst>
                <a:gd name="T0" fmla="*/ 105 w 105"/>
                <a:gd name="T1" fmla="*/ 0 h 61"/>
                <a:gd name="T2" fmla="*/ 105 w 105"/>
                <a:gd name="T3" fmla="*/ 3 h 61"/>
                <a:gd name="T4" fmla="*/ 71 w 105"/>
                <a:gd name="T5" fmla="*/ 27 h 61"/>
                <a:gd name="T6" fmla="*/ 0 w 105"/>
                <a:gd name="T7" fmla="*/ 61 h 61"/>
                <a:gd name="T8" fmla="*/ 0 w 105"/>
                <a:gd name="T9" fmla="*/ 59 h 61"/>
                <a:gd name="T10" fmla="*/ 44 w 105"/>
                <a:gd name="T11" fmla="*/ 42 h 61"/>
                <a:gd name="T12" fmla="*/ 104 w 105"/>
                <a:gd name="T13" fmla="*/ 1 h 61"/>
                <a:gd name="T14" fmla="*/ 105 w 105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1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2" y="19"/>
                    <a:pt x="71" y="27"/>
                  </a:cubicBezTo>
                  <a:cubicBezTo>
                    <a:pt x="50" y="43"/>
                    <a:pt x="25" y="55"/>
                    <a:pt x="0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5" y="55"/>
                    <a:pt x="30" y="50"/>
                    <a:pt x="44" y="42"/>
                  </a:cubicBezTo>
                  <a:cubicBezTo>
                    <a:pt x="65" y="31"/>
                    <a:pt x="84" y="15"/>
                    <a:pt x="104" y="1"/>
                  </a:cubicBezTo>
                  <a:cubicBezTo>
                    <a:pt x="104" y="1"/>
                    <a:pt x="105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6" name="Freeform 63"/>
            <p:cNvSpPr>
              <a:spLocks/>
            </p:cNvSpPr>
            <p:nvPr userDrawn="1"/>
          </p:nvSpPr>
          <p:spPr bwMode="auto">
            <a:xfrm>
              <a:off x="320675" y="3155950"/>
              <a:ext cx="350838" cy="190500"/>
            </a:xfrm>
            <a:custGeom>
              <a:avLst/>
              <a:gdLst>
                <a:gd name="T0" fmla="*/ 105 w 105"/>
                <a:gd name="T1" fmla="*/ 0 h 58"/>
                <a:gd name="T2" fmla="*/ 105 w 105"/>
                <a:gd name="T3" fmla="*/ 2 h 58"/>
                <a:gd name="T4" fmla="*/ 72 w 105"/>
                <a:gd name="T5" fmla="*/ 25 h 58"/>
                <a:gd name="T6" fmla="*/ 0 w 105"/>
                <a:gd name="T7" fmla="*/ 58 h 58"/>
                <a:gd name="T8" fmla="*/ 0 w 105"/>
                <a:gd name="T9" fmla="*/ 55 h 58"/>
                <a:gd name="T10" fmla="*/ 46 w 105"/>
                <a:gd name="T11" fmla="*/ 39 h 58"/>
                <a:gd name="T12" fmla="*/ 105 w 105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8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4" y="10"/>
                    <a:pt x="83" y="17"/>
                    <a:pt x="72" y="25"/>
                  </a:cubicBezTo>
                  <a:cubicBezTo>
                    <a:pt x="51" y="41"/>
                    <a:pt x="26" y="52"/>
                    <a:pt x="0" y="58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6" y="52"/>
                    <a:pt x="31" y="47"/>
                    <a:pt x="46" y="39"/>
                  </a:cubicBezTo>
                  <a:cubicBezTo>
                    <a:pt x="67" y="28"/>
                    <a:pt x="85" y="13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7" name="Freeform 64"/>
            <p:cNvSpPr>
              <a:spLocks/>
            </p:cNvSpPr>
            <p:nvPr userDrawn="1"/>
          </p:nvSpPr>
          <p:spPr bwMode="auto">
            <a:xfrm>
              <a:off x="320675" y="3103563"/>
              <a:ext cx="350838" cy="177800"/>
            </a:xfrm>
            <a:custGeom>
              <a:avLst/>
              <a:gdLst>
                <a:gd name="T0" fmla="*/ 105 w 105"/>
                <a:gd name="T1" fmla="*/ 0 h 54"/>
                <a:gd name="T2" fmla="*/ 105 w 105"/>
                <a:gd name="T3" fmla="*/ 2 h 54"/>
                <a:gd name="T4" fmla="*/ 74 w 105"/>
                <a:gd name="T5" fmla="*/ 23 h 54"/>
                <a:gd name="T6" fmla="*/ 0 w 105"/>
                <a:gd name="T7" fmla="*/ 54 h 54"/>
                <a:gd name="T8" fmla="*/ 0 w 105"/>
                <a:gd name="T9" fmla="*/ 52 h 54"/>
                <a:gd name="T10" fmla="*/ 48 w 105"/>
                <a:gd name="T11" fmla="*/ 36 h 54"/>
                <a:gd name="T12" fmla="*/ 105 w 105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4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9"/>
                    <a:pt x="84" y="16"/>
                    <a:pt x="74" y="23"/>
                  </a:cubicBezTo>
                  <a:cubicBezTo>
                    <a:pt x="52" y="38"/>
                    <a:pt x="27" y="49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7" y="49"/>
                    <a:pt x="33" y="44"/>
                    <a:pt x="48" y="36"/>
                  </a:cubicBezTo>
                  <a:cubicBezTo>
                    <a:pt x="68" y="26"/>
                    <a:pt x="86" y="12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8" name="Freeform 65"/>
            <p:cNvSpPr>
              <a:spLocks/>
            </p:cNvSpPr>
            <p:nvPr userDrawn="1"/>
          </p:nvSpPr>
          <p:spPr bwMode="auto">
            <a:xfrm>
              <a:off x="320675" y="3055938"/>
              <a:ext cx="350838" cy="163513"/>
            </a:xfrm>
            <a:custGeom>
              <a:avLst/>
              <a:gdLst>
                <a:gd name="T0" fmla="*/ 105 w 105"/>
                <a:gd name="T1" fmla="*/ 0 h 50"/>
                <a:gd name="T2" fmla="*/ 105 w 105"/>
                <a:gd name="T3" fmla="*/ 2 h 50"/>
                <a:gd name="T4" fmla="*/ 76 w 105"/>
                <a:gd name="T5" fmla="*/ 20 h 50"/>
                <a:gd name="T6" fmla="*/ 0 w 105"/>
                <a:gd name="T7" fmla="*/ 50 h 50"/>
                <a:gd name="T8" fmla="*/ 0 w 105"/>
                <a:gd name="T9" fmla="*/ 48 h 50"/>
                <a:gd name="T10" fmla="*/ 51 w 105"/>
                <a:gd name="T11" fmla="*/ 33 h 50"/>
                <a:gd name="T12" fmla="*/ 105 w 105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8"/>
                    <a:pt x="86" y="14"/>
                    <a:pt x="76" y="20"/>
                  </a:cubicBezTo>
                  <a:cubicBezTo>
                    <a:pt x="54" y="36"/>
                    <a:pt x="27" y="46"/>
                    <a:pt x="0" y="5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7" y="45"/>
                    <a:pt x="35" y="41"/>
                    <a:pt x="51" y="33"/>
                  </a:cubicBezTo>
                  <a:cubicBezTo>
                    <a:pt x="70" y="24"/>
                    <a:pt x="87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9" name="Freeform 66"/>
            <p:cNvSpPr>
              <a:spLocks/>
            </p:cNvSpPr>
            <p:nvPr userDrawn="1"/>
          </p:nvSpPr>
          <p:spPr bwMode="auto">
            <a:xfrm>
              <a:off x="320675" y="3003550"/>
              <a:ext cx="350838" cy="152400"/>
            </a:xfrm>
            <a:custGeom>
              <a:avLst/>
              <a:gdLst>
                <a:gd name="T0" fmla="*/ 105 w 105"/>
                <a:gd name="T1" fmla="*/ 0 h 47"/>
                <a:gd name="T2" fmla="*/ 105 w 105"/>
                <a:gd name="T3" fmla="*/ 3 h 47"/>
                <a:gd name="T4" fmla="*/ 79 w 105"/>
                <a:gd name="T5" fmla="*/ 19 h 47"/>
                <a:gd name="T6" fmla="*/ 0 w 105"/>
                <a:gd name="T7" fmla="*/ 47 h 47"/>
                <a:gd name="T8" fmla="*/ 0 w 105"/>
                <a:gd name="T9" fmla="*/ 45 h 47"/>
                <a:gd name="T10" fmla="*/ 53 w 105"/>
                <a:gd name="T11" fmla="*/ 31 h 47"/>
                <a:gd name="T12" fmla="*/ 105 w 105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7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6" y="8"/>
                    <a:pt x="88" y="13"/>
                    <a:pt x="79" y="19"/>
                  </a:cubicBezTo>
                  <a:cubicBezTo>
                    <a:pt x="55" y="34"/>
                    <a:pt x="28" y="44"/>
                    <a:pt x="0" y="4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8" y="43"/>
                    <a:pt x="36" y="39"/>
                    <a:pt x="53" y="31"/>
                  </a:cubicBezTo>
                  <a:cubicBezTo>
                    <a:pt x="72" y="23"/>
                    <a:pt x="88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0" name="Freeform 67"/>
            <p:cNvSpPr>
              <a:spLocks/>
            </p:cNvSpPr>
            <p:nvPr userDrawn="1"/>
          </p:nvSpPr>
          <p:spPr bwMode="auto">
            <a:xfrm>
              <a:off x="320675" y="2957513"/>
              <a:ext cx="350838" cy="139700"/>
            </a:xfrm>
            <a:custGeom>
              <a:avLst/>
              <a:gdLst>
                <a:gd name="T0" fmla="*/ 105 w 105"/>
                <a:gd name="T1" fmla="*/ 0 h 43"/>
                <a:gd name="T2" fmla="*/ 105 w 105"/>
                <a:gd name="T3" fmla="*/ 2 h 43"/>
                <a:gd name="T4" fmla="*/ 82 w 105"/>
                <a:gd name="T5" fmla="*/ 16 h 43"/>
                <a:gd name="T6" fmla="*/ 0 w 105"/>
                <a:gd name="T7" fmla="*/ 43 h 43"/>
                <a:gd name="T8" fmla="*/ 0 w 105"/>
                <a:gd name="T9" fmla="*/ 40 h 43"/>
                <a:gd name="T10" fmla="*/ 56 w 105"/>
                <a:gd name="T11" fmla="*/ 27 h 43"/>
                <a:gd name="T12" fmla="*/ 105 w 105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7" y="6"/>
                    <a:pt x="89" y="11"/>
                    <a:pt x="82" y="16"/>
                  </a:cubicBezTo>
                  <a:cubicBezTo>
                    <a:pt x="57" y="31"/>
                    <a:pt x="29" y="41"/>
                    <a:pt x="0" y="4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9" y="39"/>
                    <a:pt x="38" y="35"/>
                    <a:pt x="56" y="27"/>
                  </a:cubicBezTo>
                  <a:cubicBezTo>
                    <a:pt x="74" y="20"/>
                    <a:pt x="89" y="9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1" name="Freeform 68"/>
            <p:cNvSpPr>
              <a:spLocks/>
            </p:cNvSpPr>
            <p:nvPr userDrawn="1"/>
          </p:nvSpPr>
          <p:spPr bwMode="auto">
            <a:xfrm>
              <a:off x="320675" y="2911475"/>
              <a:ext cx="350838" cy="127000"/>
            </a:xfrm>
            <a:custGeom>
              <a:avLst/>
              <a:gdLst>
                <a:gd name="T0" fmla="*/ 105 w 105"/>
                <a:gd name="T1" fmla="*/ 0 h 39"/>
                <a:gd name="T2" fmla="*/ 105 w 105"/>
                <a:gd name="T3" fmla="*/ 2 h 39"/>
                <a:gd name="T4" fmla="*/ 85 w 105"/>
                <a:gd name="T5" fmla="*/ 13 h 39"/>
                <a:gd name="T6" fmla="*/ 0 w 105"/>
                <a:gd name="T7" fmla="*/ 39 h 39"/>
                <a:gd name="T8" fmla="*/ 0 w 105"/>
                <a:gd name="T9" fmla="*/ 36 h 39"/>
                <a:gd name="T10" fmla="*/ 60 w 105"/>
                <a:gd name="T11" fmla="*/ 24 h 39"/>
                <a:gd name="T12" fmla="*/ 105 w 105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9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8" y="5"/>
                    <a:pt x="91" y="9"/>
                    <a:pt x="85" y="13"/>
                  </a:cubicBezTo>
                  <a:cubicBezTo>
                    <a:pt x="59" y="29"/>
                    <a:pt x="30" y="38"/>
                    <a:pt x="0" y="3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0" y="36"/>
                    <a:pt x="41" y="32"/>
                    <a:pt x="60" y="24"/>
                  </a:cubicBezTo>
                  <a:cubicBezTo>
                    <a:pt x="76" y="17"/>
                    <a:pt x="90" y="8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2" name="Freeform 69"/>
            <p:cNvSpPr>
              <a:spLocks/>
            </p:cNvSpPr>
            <p:nvPr userDrawn="1"/>
          </p:nvSpPr>
          <p:spPr bwMode="auto">
            <a:xfrm>
              <a:off x="320675" y="2865438"/>
              <a:ext cx="350838" cy="114300"/>
            </a:xfrm>
            <a:custGeom>
              <a:avLst/>
              <a:gdLst>
                <a:gd name="T0" fmla="*/ 105 w 105"/>
                <a:gd name="T1" fmla="*/ 0 h 35"/>
                <a:gd name="T2" fmla="*/ 105 w 105"/>
                <a:gd name="T3" fmla="*/ 2 h 35"/>
                <a:gd name="T4" fmla="*/ 88 w 105"/>
                <a:gd name="T5" fmla="*/ 11 h 35"/>
                <a:gd name="T6" fmla="*/ 0 w 105"/>
                <a:gd name="T7" fmla="*/ 34 h 35"/>
                <a:gd name="T8" fmla="*/ 0 w 105"/>
                <a:gd name="T9" fmla="*/ 32 h 35"/>
                <a:gd name="T10" fmla="*/ 63 w 105"/>
                <a:gd name="T11" fmla="*/ 21 h 35"/>
                <a:gd name="T12" fmla="*/ 105 w 105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5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9" y="5"/>
                    <a:pt x="93" y="8"/>
                    <a:pt x="88" y="11"/>
                  </a:cubicBezTo>
                  <a:cubicBezTo>
                    <a:pt x="61" y="27"/>
                    <a:pt x="31" y="35"/>
                    <a:pt x="0" y="3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1" y="33"/>
                    <a:pt x="43" y="29"/>
                    <a:pt x="63" y="21"/>
                  </a:cubicBezTo>
                  <a:cubicBezTo>
                    <a:pt x="78" y="16"/>
                    <a:pt x="91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3" name="Freeform 70"/>
            <p:cNvSpPr>
              <a:spLocks/>
            </p:cNvSpPr>
            <p:nvPr userDrawn="1"/>
          </p:nvSpPr>
          <p:spPr bwMode="auto">
            <a:xfrm>
              <a:off x="320675" y="2819400"/>
              <a:ext cx="350838" cy="107950"/>
            </a:xfrm>
            <a:custGeom>
              <a:avLst/>
              <a:gdLst>
                <a:gd name="T0" fmla="*/ 105 w 105"/>
                <a:gd name="T1" fmla="*/ 0 h 33"/>
                <a:gd name="T2" fmla="*/ 105 w 105"/>
                <a:gd name="T3" fmla="*/ 2 h 33"/>
                <a:gd name="T4" fmla="*/ 91 w 105"/>
                <a:gd name="T5" fmla="*/ 10 h 33"/>
                <a:gd name="T6" fmla="*/ 0 w 105"/>
                <a:gd name="T7" fmla="*/ 30 h 33"/>
                <a:gd name="T8" fmla="*/ 0 w 105"/>
                <a:gd name="T9" fmla="*/ 28 h 33"/>
                <a:gd name="T10" fmla="*/ 3 w 105"/>
                <a:gd name="T11" fmla="*/ 28 h 33"/>
                <a:gd name="T12" fmla="*/ 67 w 105"/>
                <a:gd name="T13" fmla="*/ 19 h 33"/>
                <a:gd name="T14" fmla="*/ 105 w 105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3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100" y="4"/>
                    <a:pt x="96" y="7"/>
                    <a:pt x="91" y="10"/>
                  </a:cubicBezTo>
                  <a:cubicBezTo>
                    <a:pt x="64" y="25"/>
                    <a:pt x="31" y="33"/>
                    <a:pt x="0" y="3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28"/>
                    <a:pt x="2" y="28"/>
                    <a:pt x="3" y="28"/>
                  </a:cubicBezTo>
                  <a:cubicBezTo>
                    <a:pt x="25" y="29"/>
                    <a:pt x="47" y="27"/>
                    <a:pt x="67" y="19"/>
                  </a:cubicBezTo>
                  <a:cubicBezTo>
                    <a:pt x="80" y="14"/>
                    <a:pt x="93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4" name="Freeform 71"/>
            <p:cNvSpPr>
              <a:spLocks/>
            </p:cNvSpPr>
            <p:nvPr userDrawn="1"/>
          </p:nvSpPr>
          <p:spPr bwMode="auto">
            <a:xfrm>
              <a:off x="320675" y="2816225"/>
              <a:ext cx="284163" cy="55563"/>
            </a:xfrm>
            <a:custGeom>
              <a:avLst/>
              <a:gdLst>
                <a:gd name="T0" fmla="*/ 85 w 85"/>
                <a:gd name="T1" fmla="*/ 0 h 17"/>
                <a:gd name="T2" fmla="*/ 0 w 85"/>
                <a:gd name="T3" fmla="*/ 14 h 17"/>
                <a:gd name="T4" fmla="*/ 0 w 85"/>
                <a:gd name="T5" fmla="*/ 11 h 17"/>
                <a:gd name="T6" fmla="*/ 8 w 85"/>
                <a:gd name="T7" fmla="*/ 12 h 17"/>
                <a:gd name="T8" fmla="*/ 71 w 85"/>
                <a:gd name="T9" fmla="*/ 4 h 17"/>
                <a:gd name="T10" fmla="*/ 80 w 85"/>
                <a:gd name="T11" fmla="*/ 0 h 17"/>
                <a:gd name="T12" fmla="*/ 85 w 85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7">
                  <a:moveTo>
                    <a:pt x="85" y="0"/>
                  </a:moveTo>
                  <a:cubicBezTo>
                    <a:pt x="58" y="12"/>
                    <a:pt x="29" y="17"/>
                    <a:pt x="0" y="1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2"/>
                    <a:pt x="5" y="12"/>
                    <a:pt x="8" y="12"/>
                  </a:cubicBezTo>
                  <a:cubicBezTo>
                    <a:pt x="29" y="13"/>
                    <a:pt x="51" y="11"/>
                    <a:pt x="71" y="4"/>
                  </a:cubicBezTo>
                  <a:cubicBezTo>
                    <a:pt x="74" y="3"/>
                    <a:pt x="77" y="1"/>
                    <a:pt x="80" y="0"/>
                  </a:cubicBezTo>
                  <a:lnTo>
                    <a:pt x="8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</p:grpSp>
      <p:sp>
        <p:nvSpPr>
          <p:cNvPr id="25" name="Title 4"/>
          <p:cNvSpPr>
            <a:spLocks noGrp="1"/>
          </p:cNvSpPr>
          <p:nvPr>
            <p:ph type="title" hasCustomPrompt="1"/>
          </p:nvPr>
        </p:nvSpPr>
        <p:spPr>
          <a:xfrm>
            <a:off x="587375" y="357948"/>
            <a:ext cx="4229100" cy="1486727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30752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elt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6"/>
          <p:cNvSpPr/>
          <p:nvPr userDrawn="1"/>
        </p:nvSpPr>
        <p:spPr>
          <a:xfrm>
            <a:off x="7427913" y="0"/>
            <a:ext cx="4764087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US"/>
          </a:p>
        </p:txBody>
      </p:sp>
      <p:sp>
        <p:nvSpPr>
          <p:cNvPr id="28" name="Pladsholder til tekst 3"/>
          <p:cNvSpPr>
            <a:spLocks noGrp="1"/>
          </p:cNvSpPr>
          <p:nvPr>
            <p:ph type="body" sz="quarter" idx="17" hasCustomPrompt="1"/>
          </p:nvPr>
        </p:nvSpPr>
        <p:spPr>
          <a:xfrm>
            <a:off x="8027662" y="2804344"/>
            <a:ext cx="3592838" cy="3222624"/>
          </a:xfrm>
        </p:spPr>
        <p:txBody>
          <a:bodyPr rtlCol="0"/>
          <a:lstStyle>
            <a:lvl1pPr marL="285750" indent="-285750">
              <a:buFontTx/>
              <a:buBlip>
                <a:blip r:embed="rId2"/>
              </a:buBlip>
              <a:defRPr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GB"/>
              <a:t>Insert text here</a:t>
            </a:r>
            <a:endParaRPr lang="da-DK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>
            <a:lvl1pPr>
              <a:defRPr>
                <a:solidFill>
                  <a:schemeClr val="bg1">
                    <a:alpha val="70000"/>
                  </a:schemeClr>
                </a:solidFill>
              </a:defRPr>
            </a:lvl1pPr>
          </a:lstStyle>
          <a:p>
            <a:pPr rtl="0"/>
            <a:fld id="{D8D877B3-D348-4611-9BDB-C5374591D951}" type="slidenum">
              <a:rPr lang="en-US" smtClean="0"/>
              <a:pPr rtl="0"/>
              <a:t>‹Nº›</a:t>
            </a:fld>
            <a:endParaRPr lang="en-US" dirty="0"/>
          </a:p>
        </p:txBody>
      </p:sp>
      <p:grpSp>
        <p:nvGrpSpPr>
          <p:cNvPr id="5" name="Gruppe 4"/>
          <p:cNvGrpSpPr/>
          <p:nvPr userDrawn="1"/>
        </p:nvGrpSpPr>
        <p:grpSpPr>
          <a:xfrm>
            <a:off x="7427914" y="1288619"/>
            <a:ext cx="405154" cy="1182460"/>
            <a:chOff x="320675" y="2816225"/>
            <a:chExt cx="350838" cy="1023938"/>
          </a:xfrm>
          <a:solidFill>
            <a:schemeClr val="bg1"/>
          </a:solidFill>
        </p:grpSpPr>
        <p:sp>
          <p:nvSpPr>
            <p:cNvPr id="6" name="Freeform 53"/>
            <p:cNvSpPr>
              <a:spLocks/>
            </p:cNvSpPr>
            <p:nvPr userDrawn="1"/>
          </p:nvSpPr>
          <p:spPr bwMode="auto">
            <a:xfrm>
              <a:off x="608013" y="3778250"/>
              <a:ext cx="63500" cy="61913"/>
            </a:xfrm>
            <a:custGeom>
              <a:avLst/>
              <a:gdLst>
                <a:gd name="T0" fmla="*/ 19 w 19"/>
                <a:gd name="T1" fmla="*/ 0 h 19"/>
                <a:gd name="T2" fmla="*/ 19 w 19"/>
                <a:gd name="T3" fmla="*/ 4 h 19"/>
                <a:gd name="T4" fmla="*/ 3 w 19"/>
                <a:gd name="T5" fmla="*/ 19 h 19"/>
                <a:gd name="T6" fmla="*/ 0 w 19"/>
                <a:gd name="T7" fmla="*/ 19 h 19"/>
                <a:gd name="T8" fmla="*/ 19 w 1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9" y="0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4" y="9"/>
                    <a:pt x="8" y="14"/>
                    <a:pt x="3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6" y="13"/>
                    <a:pt x="13" y="7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" name="Freeform 54"/>
            <p:cNvSpPr>
              <a:spLocks/>
            </p:cNvSpPr>
            <p:nvPr userDrawn="1"/>
          </p:nvSpPr>
          <p:spPr bwMode="auto">
            <a:xfrm>
              <a:off x="528638" y="3706813"/>
              <a:ext cx="142875" cy="133350"/>
            </a:xfrm>
            <a:custGeom>
              <a:avLst/>
              <a:gdLst>
                <a:gd name="T0" fmla="*/ 43 w 43"/>
                <a:gd name="T1" fmla="*/ 0 h 41"/>
                <a:gd name="T2" fmla="*/ 43 w 43"/>
                <a:gd name="T3" fmla="*/ 4 h 41"/>
                <a:gd name="T4" fmla="*/ 7 w 43"/>
                <a:gd name="T5" fmla="*/ 38 h 41"/>
                <a:gd name="T6" fmla="*/ 3 w 43"/>
                <a:gd name="T7" fmla="*/ 41 h 41"/>
                <a:gd name="T8" fmla="*/ 0 w 43"/>
                <a:gd name="T9" fmla="*/ 41 h 41"/>
                <a:gd name="T10" fmla="*/ 42 w 43"/>
                <a:gd name="T11" fmla="*/ 1 h 41"/>
                <a:gd name="T12" fmla="*/ 43 w 43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1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31" y="14"/>
                    <a:pt x="19" y="26"/>
                    <a:pt x="7" y="38"/>
                  </a:cubicBezTo>
                  <a:cubicBezTo>
                    <a:pt x="6" y="39"/>
                    <a:pt x="5" y="40"/>
                    <a:pt x="3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4" y="28"/>
                    <a:pt x="27" y="14"/>
                    <a:pt x="42" y="1"/>
                  </a:cubicBezTo>
                  <a:cubicBezTo>
                    <a:pt x="42" y="1"/>
                    <a:pt x="43" y="1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8" name="Freeform 55"/>
            <p:cNvSpPr>
              <a:spLocks/>
            </p:cNvSpPr>
            <p:nvPr userDrawn="1"/>
          </p:nvSpPr>
          <p:spPr bwMode="auto">
            <a:xfrm>
              <a:off x="431800" y="3636963"/>
              <a:ext cx="239713" cy="203200"/>
            </a:xfrm>
            <a:custGeom>
              <a:avLst/>
              <a:gdLst>
                <a:gd name="T0" fmla="*/ 72 w 72"/>
                <a:gd name="T1" fmla="*/ 0 h 62"/>
                <a:gd name="T2" fmla="*/ 72 w 72"/>
                <a:gd name="T3" fmla="*/ 3 h 62"/>
                <a:gd name="T4" fmla="*/ 35 w 72"/>
                <a:gd name="T5" fmla="*/ 37 h 62"/>
                <a:gd name="T6" fmla="*/ 4 w 72"/>
                <a:gd name="T7" fmla="*/ 62 h 62"/>
                <a:gd name="T8" fmla="*/ 0 w 72"/>
                <a:gd name="T9" fmla="*/ 62 h 62"/>
                <a:gd name="T10" fmla="*/ 7 w 72"/>
                <a:gd name="T11" fmla="*/ 58 h 62"/>
                <a:gd name="T12" fmla="*/ 70 w 72"/>
                <a:gd name="T13" fmla="*/ 2 h 62"/>
                <a:gd name="T14" fmla="*/ 72 w 72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2">
                  <a:moveTo>
                    <a:pt x="72" y="0"/>
                  </a:moveTo>
                  <a:cubicBezTo>
                    <a:pt x="72" y="3"/>
                    <a:pt x="72" y="3"/>
                    <a:pt x="72" y="3"/>
                  </a:cubicBezTo>
                  <a:cubicBezTo>
                    <a:pt x="59" y="14"/>
                    <a:pt x="47" y="25"/>
                    <a:pt x="35" y="37"/>
                  </a:cubicBezTo>
                  <a:cubicBezTo>
                    <a:pt x="26" y="46"/>
                    <a:pt x="15" y="55"/>
                    <a:pt x="4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" y="61"/>
                    <a:pt x="5" y="59"/>
                    <a:pt x="7" y="58"/>
                  </a:cubicBezTo>
                  <a:cubicBezTo>
                    <a:pt x="30" y="41"/>
                    <a:pt x="48" y="20"/>
                    <a:pt x="70" y="2"/>
                  </a:cubicBezTo>
                  <a:cubicBezTo>
                    <a:pt x="70" y="1"/>
                    <a:pt x="71" y="1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9" name="Freeform 56"/>
            <p:cNvSpPr>
              <a:spLocks/>
            </p:cNvSpPr>
            <p:nvPr userDrawn="1"/>
          </p:nvSpPr>
          <p:spPr bwMode="auto">
            <a:xfrm>
              <a:off x="320675" y="3568700"/>
              <a:ext cx="350838" cy="261938"/>
            </a:xfrm>
            <a:custGeom>
              <a:avLst/>
              <a:gdLst>
                <a:gd name="T0" fmla="*/ 105 w 105"/>
                <a:gd name="T1" fmla="*/ 0 h 80"/>
                <a:gd name="T2" fmla="*/ 105 w 105"/>
                <a:gd name="T3" fmla="*/ 3 h 80"/>
                <a:gd name="T4" fmla="*/ 67 w 105"/>
                <a:gd name="T5" fmla="*/ 37 h 80"/>
                <a:gd name="T6" fmla="*/ 0 w 105"/>
                <a:gd name="T7" fmla="*/ 80 h 80"/>
                <a:gd name="T8" fmla="*/ 0 w 105"/>
                <a:gd name="T9" fmla="*/ 77 h 80"/>
                <a:gd name="T10" fmla="*/ 39 w 105"/>
                <a:gd name="T11" fmla="*/ 57 h 80"/>
                <a:gd name="T12" fmla="*/ 102 w 105"/>
                <a:gd name="T13" fmla="*/ 3 h 80"/>
                <a:gd name="T14" fmla="*/ 105 w 105"/>
                <a:gd name="T1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80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4"/>
                    <a:pt x="80" y="25"/>
                    <a:pt x="67" y="37"/>
                  </a:cubicBezTo>
                  <a:cubicBezTo>
                    <a:pt x="48" y="55"/>
                    <a:pt x="25" y="70"/>
                    <a:pt x="0" y="8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4" y="72"/>
                    <a:pt x="27" y="65"/>
                    <a:pt x="39" y="57"/>
                  </a:cubicBezTo>
                  <a:cubicBezTo>
                    <a:pt x="62" y="41"/>
                    <a:pt x="81" y="21"/>
                    <a:pt x="102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0" name="Freeform 57"/>
            <p:cNvSpPr>
              <a:spLocks/>
            </p:cNvSpPr>
            <p:nvPr userDrawn="1"/>
          </p:nvSpPr>
          <p:spPr bwMode="auto">
            <a:xfrm>
              <a:off x="320675" y="3506788"/>
              <a:ext cx="350838" cy="249238"/>
            </a:xfrm>
            <a:custGeom>
              <a:avLst/>
              <a:gdLst>
                <a:gd name="T0" fmla="*/ 105 w 105"/>
                <a:gd name="T1" fmla="*/ 0 h 76"/>
                <a:gd name="T2" fmla="*/ 105 w 105"/>
                <a:gd name="T3" fmla="*/ 2 h 76"/>
                <a:gd name="T4" fmla="*/ 67 w 105"/>
                <a:gd name="T5" fmla="*/ 35 h 76"/>
                <a:gd name="T6" fmla="*/ 0 w 105"/>
                <a:gd name="T7" fmla="*/ 76 h 76"/>
                <a:gd name="T8" fmla="*/ 0 w 105"/>
                <a:gd name="T9" fmla="*/ 74 h 76"/>
                <a:gd name="T10" fmla="*/ 39 w 105"/>
                <a:gd name="T11" fmla="*/ 54 h 76"/>
                <a:gd name="T12" fmla="*/ 101 w 105"/>
                <a:gd name="T13" fmla="*/ 2 h 76"/>
                <a:gd name="T14" fmla="*/ 105 w 105"/>
                <a:gd name="T1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6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3"/>
                    <a:pt x="79" y="24"/>
                    <a:pt x="67" y="35"/>
                  </a:cubicBezTo>
                  <a:cubicBezTo>
                    <a:pt x="48" y="52"/>
                    <a:pt x="25" y="67"/>
                    <a:pt x="0" y="76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4" y="69"/>
                    <a:pt x="27" y="62"/>
                    <a:pt x="39" y="54"/>
                  </a:cubicBezTo>
                  <a:cubicBezTo>
                    <a:pt x="62" y="39"/>
                    <a:pt x="80" y="19"/>
                    <a:pt x="101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1" name="Freeform 58"/>
            <p:cNvSpPr>
              <a:spLocks/>
            </p:cNvSpPr>
            <p:nvPr userDrawn="1"/>
          </p:nvSpPr>
          <p:spPr bwMode="auto">
            <a:xfrm>
              <a:off x="320675" y="3441700"/>
              <a:ext cx="350838" cy="241300"/>
            </a:xfrm>
            <a:custGeom>
              <a:avLst/>
              <a:gdLst>
                <a:gd name="T0" fmla="*/ 105 w 105"/>
                <a:gd name="T1" fmla="*/ 0 h 74"/>
                <a:gd name="T2" fmla="*/ 105 w 105"/>
                <a:gd name="T3" fmla="*/ 3 h 74"/>
                <a:gd name="T4" fmla="*/ 67 w 105"/>
                <a:gd name="T5" fmla="*/ 34 h 74"/>
                <a:gd name="T6" fmla="*/ 0 w 105"/>
                <a:gd name="T7" fmla="*/ 74 h 74"/>
                <a:gd name="T8" fmla="*/ 0 w 105"/>
                <a:gd name="T9" fmla="*/ 72 h 74"/>
                <a:gd name="T10" fmla="*/ 39 w 105"/>
                <a:gd name="T11" fmla="*/ 52 h 74"/>
                <a:gd name="T12" fmla="*/ 101 w 105"/>
                <a:gd name="T13" fmla="*/ 3 h 74"/>
                <a:gd name="T14" fmla="*/ 105 w 10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3"/>
                    <a:pt x="79" y="24"/>
                    <a:pt x="67" y="34"/>
                  </a:cubicBezTo>
                  <a:cubicBezTo>
                    <a:pt x="47" y="51"/>
                    <a:pt x="25" y="65"/>
                    <a:pt x="0" y="74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4" y="67"/>
                    <a:pt x="27" y="60"/>
                    <a:pt x="39" y="52"/>
                  </a:cubicBezTo>
                  <a:cubicBezTo>
                    <a:pt x="62" y="38"/>
                    <a:pt x="80" y="19"/>
                    <a:pt x="101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2" name="Freeform 59"/>
            <p:cNvSpPr>
              <a:spLocks/>
            </p:cNvSpPr>
            <p:nvPr userDrawn="1"/>
          </p:nvSpPr>
          <p:spPr bwMode="auto">
            <a:xfrm>
              <a:off x="320675" y="3382963"/>
              <a:ext cx="350838" cy="228600"/>
            </a:xfrm>
            <a:custGeom>
              <a:avLst/>
              <a:gdLst>
                <a:gd name="T0" fmla="*/ 105 w 105"/>
                <a:gd name="T1" fmla="*/ 0 h 70"/>
                <a:gd name="T2" fmla="*/ 105 w 105"/>
                <a:gd name="T3" fmla="*/ 2 h 70"/>
                <a:gd name="T4" fmla="*/ 67 w 105"/>
                <a:gd name="T5" fmla="*/ 32 h 70"/>
                <a:gd name="T6" fmla="*/ 0 w 105"/>
                <a:gd name="T7" fmla="*/ 70 h 70"/>
                <a:gd name="T8" fmla="*/ 0 w 105"/>
                <a:gd name="T9" fmla="*/ 68 h 70"/>
                <a:gd name="T10" fmla="*/ 40 w 105"/>
                <a:gd name="T11" fmla="*/ 50 h 70"/>
                <a:gd name="T12" fmla="*/ 102 w 105"/>
                <a:gd name="T13" fmla="*/ 2 h 70"/>
                <a:gd name="T14" fmla="*/ 105 w 105"/>
                <a:gd name="T1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2"/>
                    <a:pt x="80" y="22"/>
                    <a:pt x="67" y="32"/>
                  </a:cubicBezTo>
                  <a:cubicBezTo>
                    <a:pt x="48" y="49"/>
                    <a:pt x="25" y="62"/>
                    <a:pt x="0" y="7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4" y="63"/>
                    <a:pt x="27" y="57"/>
                    <a:pt x="40" y="50"/>
                  </a:cubicBezTo>
                  <a:cubicBezTo>
                    <a:pt x="62" y="36"/>
                    <a:pt x="81" y="18"/>
                    <a:pt x="102" y="2"/>
                  </a:cubicBezTo>
                  <a:cubicBezTo>
                    <a:pt x="103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3" name="Freeform 60"/>
            <p:cNvSpPr>
              <a:spLocks/>
            </p:cNvSpPr>
            <p:nvPr userDrawn="1"/>
          </p:nvSpPr>
          <p:spPr bwMode="auto">
            <a:xfrm>
              <a:off x="320675" y="3324225"/>
              <a:ext cx="350838" cy="219075"/>
            </a:xfrm>
            <a:custGeom>
              <a:avLst/>
              <a:gdLst>
                <a:gd name="T0" fmla="*/ 105 w 105"/>
                <a:gd name="T1" fmla="*/ 0 h 67"/>
                <a:gd name="T2" fmla="*/ 105 w 105"/>
                <a:gd name="T3" fmla="*/ 2 h 67"/>
                <a:gd name="T4" fmla="*/ 68 w 105"/>
                <a:gd name="T5" fmla="*/ 31 h 67"/>
                <a:gd name="T6" fmla="*/ 0 w 105"/>
                <a:gd name="T7" fmla="*/ 67 h 67"/>
                <a:gd name="T8" fmla="*/ 0 w 105"/>
                <a:gd name="T9" fmla="*/ 65 h 67"/>
                <a:gd name="T10" fmla="*/ 41 w 105"/>
                <a:gd name="T11" fmla="*/ 47 h 67"/>
                <a:gd name="T12" fmla="*/ 102 w 105"/>
                <a:gd name="T13" fmla="*/ 2 h 67"/>
                <a:gd name="T14" fmla="*/ 105 w 105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7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1"/>
                    <a:pt x="80" y="21"/>
                    <a:pt x="68" y="31"/>
                  </a:cubicBezTo>
                  <a:cubicBezTo>
                    <a:pt x="48" y="47"/>
                    <a:pt x="25" y="60"/>
                    <a:pt x="0" y="6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4" y="61"/>
                    <a:pt x="28" y="55"/>
                    <a:pt x="41" y="47"/>
                  </a:cubicBezTo>
                  <a:cubicBezTo>
                    <a:pt x="63" y="34"/>
                    <a:pt x="81" y="17"/>
                    <a:pt x="102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4" name="Freeform 61"/>
            <p:cNvSpPr>
              <a:spLocks/>
            </p:cNvSpPr>
            <p:nvPr userDrawn="1"/>
          </p:nvSpPr>
          <p:spPr bwMode="auto">
            <a:xfrm>
              <a:off x="320675" y="3263900"/>
              <a:ext cx="350838" cy="212725"/>
            </a:xfrm>
            <a:custGeom>
              <a:avLst/>
              <a:gdLst>
                <a:gd name="T0" fmla="*/ 105 w 105"/>
                <a:gd name="T1" fmla="*/ 0 h 65"/>
                <a:gd name="T2" fmla="*/ 105 w 105"/>
                <a:gd name="T3" fmla="*/ 3 h 65"/>
                <a:gd name="T4" fmla="*/ 69 w 105"/>
                <a:gd name="T5" fmla="*/ 29 h 65"/>
                <a:gd name="T6" fmla="*/ 0 w 105"/>
                <a:gd name="T7" fmla="*/ 65 h 65"/>
                <a:gd name="T8" fmla="*/ 0 w 105"/>
                <a:gd name="T9" fmla="*/ 62 h 65"/>
                <a:gd name="T10" fmla="*/ 42 w 105"/>
                <a:gd name="T11" fmla="*/ 45 h 65"/>
                <a:gd name="T12" fmla="*/ 103 w 105"/>
                <a:gd name="T13" fmla="*/ 2 h 65"/>
                <a:gd name="T14" fmla="*/ 105 w 105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5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1" y="20"/>
                    <a:pt x="69" y="29"/>
                  </a:cubicBezTo>
                  <a:cubicBezTo>
                    <a:pt x="49" y="45"/>
                    <a:pt x="25" y="58"/>
                    <a:pt x="0" y="6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5" y="58"/>
                    <a:pt x="29" y="53"/>
                    <a:pt x="42" y="45"/>
                  </a:cubicBezTo>
                  <a:cubicBezTo>
                    <a:pt x="64" y="33"/>
                    <a:pt x="82" y="16"/>
                    <a:pt x="103" y="2"/>
                  </a:cubicBezTo>
                  <a:cubicBezTo>
                    <a:pt x="104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5" name="Freeform 62"/>
            <p:cNvSpPr>
              <a:spLocks/>
            </p:cNvSpPr>
            <p:nvPr userDrawn="1"/>
          </p:nvSpPr>
          <p:spPr bwMode="auto">
            <a:xfrm>
              <a:off x="320675" y="3208338"/>
              <a:ext cx="350838" cy="200025"/>
            </a:xfrm>
            <a:custGeom>
              <a:avLst/>
              <a:gdLst>
                <a:gd name="T0" fmla="*/ 105 w 105"/>
                <a:gd name="T1" fmla="*/ 0 h 61"/>
                <a:gd name="T2" fmla="*/ 105 w 105"/>
                <a:gd name="T3" fmla="*/ 3 h 61"/>
                <a:gd name="T4" fmla="*/ 71 w 105"/>
                <a:gd name="T5" fmla="*/ 27 h 61"/>
                <a:gd name="T6" fmla="*/ 0 w 105"/>
                <a:gd name="T7" fmla="*/ 61 h 61"/>
                <a:gd name="T8" fmla="*/ 0 w 105"/>
                <a:gd name="T9" fmla="*/ 59 h 61"/>
                <a:gd name="T10" fmla="*/ 44 w 105"/>
                <a:gd name="T11" fmla="*/ 42 h 61"/>
                <a:gd name="T12" fmla="*/ 104 w 105"/>
                <a:gd name="T13" fmla="*/ 1 h 61"/>
                <a:gd name="T14" fmla="*/ 105 w 105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1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2" y="19"/>
                    <a:pt x="71" y="27"/>
                  </a:cubicBezTo>
                  <a:cubicBezTo>
                    <a:pt x="50" y="43"/>
                    <a:pt x="25" y="55"/>
                    <a:pt x="0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5" y="55"/>
                    <a:pt x="30" y="50"/>
                    <a:pt x="44" y="42"/>
                  </a:cubicBezTo>
                  <a:cubicBezTo>
                    <a:pt x="65" y="31"/>
                    <a:pt x="84" y="15"/>
                    <a:pt x="104" y="1"/>
                  </a:cubicBezTo>
                  <a:cubicBezTo>
                    <a:pt x="104" y="1"/>
                    <a:pt x="105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6" name="Freeform 63"/>
            <p:cNvSpPr>
              <a:spLocks/>
            </p:cNvSpPr>
            <p:nvPr userDrawn="1"/>
          </p:nvSpPr>
          <p:spPr bwMode="auto">
            <a:xfrm>
              <a:off x="320675" y="3155950"/>
              <a:ext cx="350838" cy="190500"/>
            </a:xfrm>
            <a:custGeom>
              <a:avLst/>
              <a:gdLst>
                <a:gd name="T0" fmla="*/ 105 w 105"/>
                <a:gd name="T1" fmla="*/ 0 h 58"/>
                <a:gd name="T2" fmla="*/ 105 w 105"/>
                <a:gd name="T3" fmla="*/ 2 h 58"/>
                <a:gd name="T4" fmla="*/ 72 w 105"/>
                <a:gd name="T5" fmla="*/ 25 h 58"/>
                <a:gd name="T6" fmla="*/ 0 w 105"/>
                <a:gd name="T7" fmla="*/ 58 h 58"/>
                <a:gd name="T8" fmla="*/ 0 w 105"/>
                <a:gd name="T9" fmla="*/ 55 h 58"/>
                <a:gd name="T10" fmla="*/ 46 w 105"/>
                <a:gd name="T11" fmla="*/ 39 h 58"/>
                <a:gd name="T12" fmla="*/ 105 w 105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8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4" y="10"/>
                    <a:pt x="83" y="17"/>
                    <a:pt x="72" y="25"/>
                  </a:cubicBezTo>
                  <a:cubicBezTo>
                    <a:pt x="51" y="41"/>
                    <a:pt x="26" y="52"/>
                    <a:pt x="0" y="58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6" y="52"/>
                    <a:pt x="31" y="47"/>
                    <a:pt x="46" y="39"/>
                  </a:cubicBezTo>
                  <a:cubicBezTo>
                    <a:pt x="67" y="28"/>
                    <a:pt x="85" y="13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7" name="Freeform 64"/>
            <p:cNvSpPr>
              <a:spLocks/>
            </p:cNvSpPr>
            <p:nvPr userDrawn="1"/>
          </p:nvSpPr>
          <p:spPr bwMode="auto">
            <a:xfrm>
              <a:off x="320675" y="3103563"/>
              <a:ext cx="350838" cy="177800"/>
            </a:xfrm>
            <a:custGeom>
              <a:avLst/>
              <a:gdLst>
                <a:gd name="T0" fmla="*/ 105 w 105"/>
                <a:gd name="T1" fmla="*/ 0 h 54"/>
                <a:gd name="T2" fmla="*/ 105 w 105"/>
                <a:gd name="T3" fmla="*/ 2 h 54"/>
                <a:gd name="T4" fmla="*/ 74 w 105"/>
                <a:gd name="T5" fmla="*/ 23 h 54"/>
                <a:gd name="T6" fmla="*/ 0 w 105"/>
                <a:gd name="T7" fmla="*/ 54 h 54"/>
                <a:gd name="T8" fmla="*/ 0 w 105"/>
                <a:gd name="T9" fmla="*/ 52 h 54"/>
                <a:gd name="T10" fmla="*/ 48 w 105"/>
                <a:gd name="T11" fmla="*/ 36 h 54"/>
                <a:gd name="T12" fmla="*/ 105 w 105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4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9"/>
                    <a:pt x="84" y="16"/>
                    <a:pt x="74" y="23"/>
                  </a:cubicBezTo>
                  <a:cubicBezTo>
                    <a:pt x="52" y="38"/>
                    <a:pt x="27" y="49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7" y="49"/>
                    <a:pt x="33" y="44"/>
                    <a:pt x="48" y="36"/>
                  </a:cubicBezTo>
                  <a:cubicBezTo>
                    <a:pt x="68" y="26"/>
                    <a:pt x="86" y="12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8" name="Freeform 65"/>
            <p:cNvSpPr>
              <a:spLocks/>
            </p:cNvSpPr>
            <p:nvPr userDrawn="1"/>
          </p:nvSpPr>
          <p:spPr bwMode="auto">
            <a:xfrm>
              <a:off x="320675" y="3055938"/>
              <a:ext cx="350838" cy="163513"/>
            </a:xfrm>
            <a:custGeom>
              <a:avLst/>
              <a:gdLst>
                <a:gd name="T0" fmla="*/ 105 w 105"/>
                <a:gd name="T1" fmla="*/ 0 h 50"/>
                <a:gd name="T2" fmla="*/ 105 w 105"/>
                <a:gd name="T3" fmla="*/ 2 h 50"/>
                <a:gd name="T4" fmla="*/ 76 w 105"/>
                <a:gd name="T5" fmla="*/ 20 h 50"/>
                <a:gd name="T6" fmla="*/ 0 w 105"/>
                <a:gd name="T7" fmla="*/ 50 h 50"/>
                <a:gd name="T8" fmla="*/ 0 w 105"/>
                <a:gd name="T9" fmla="*/ 48 h 50"/>
                <a:gd name="T10" fmla="*/ 51 w 105"/>
                <a:gd name="T11" fmla="*/ 33 h 50"/>
                <a:gd name="T12" fmla="*/ 105 w 105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8"/>
                    <a:pt x="86" y="14"/>
                    <a:pt x="76" y="20"/>
                  </a:cubicBezTo>
                  <a:cubicBezTo>
                    <a:pt x="54" y="36"/>
                    <a:pt x="27" y="46"/>
                    <a:pt x="0" y="5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7" y="45"/>
                    <a:pt x="35" y="41"/>
                    <a:pt x="51" y="33"/>
                  </a:cubicBezTo>
                  <a:cubicBezTo>
                    <a:pt x="70" y="24"/>
                    <a:pt x="87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9" name="Freeform 66"/>
            <p:cNvSpPr>
              <a:spLocks/>
            </p:cNvSpPr>
            <p:nvPr userDrawn="1"/>
          </p:nvSpPr>
          <p:spPr bwMode="auto">
            <a:xfrm>
              <a:off x="320675" y="3003550"/>
              <a:ext cx="350838" cy="152400"/>
            </a:xfrm>
            <a:custGeom>
              <a:avLst/>
              <a:gdLst>
                <a:gd name="T0" fmla="*/ 105 w 105"/>
                <a:gd name="T1" fmla="*/ 0 h 47"/>
                <a:gd name="T2" fmla="*/ 105 w 105"/>
                <a:gd name="T3" fmla="*/ 3 h 47"/>
                <a:gd name="T4" fmla="*/ 79 w 105"/>
                <a:gd name="T5" fmla="*/ 19 h 47"/>
                <a:gd name="T6" fmla="*/ 0 w 105"/>
                <a:gd name="T7" fmla="*/ 47 h 47"/>
                <a:gd name="T8" fmla="*/ 0 w 105"/>
                <a:gd name="T9" fmla="*/ 45 h 47"/>
                <a:gd name="T10" fmla="*/ 53 w 105"/>
                <a:gd name="T11" fmla="*/ 31 h 47"/>
                <a:gd name="T12" fmla="*/ 105 w 105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7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6" y="8"/>
                    <a:pt x="88" y="13"/>
                    <a:pt x="79" y="19"/>
                  </a:cubicBezTo>
                  <a:cubicBezTo>
                    <a:pt x="55" y="34"/>
                    <a:pt x="28" y="44"/>
                    <a:pt x="0" y="4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8" y="43"/>
                    <a:pt x="36" y="39"/>
                    <a:pt x="53" y="31"/>
                  </a:cubicBezTo>
                  <a:cubicBezTo>
                    <a:pt x="72" y="23"/>
                    <a:pt x="88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0" name="Freeform 67"/>
            <p:cNvSpPr>
              <a:spLocks/>
            </p:cNvSpPr>
            <p:nvPr userDrawn="1"/>
          </p:nvSpPr>
          <p:spPr bwMode="auto">
            <a:xfrm>
              <a:off x="320675" y="2957513"/>
              <a:ext cx="350838" cy="139700"/>
            </a:xfrm>
            <a:custGeom>
              <a:avLst/>
              <a:gdLst>
                <a:gd name="T0" fmla="*/ 105 w 105"/>
                <a:gd name="T1" fmla="*/ 0 h 43"/>
                <a:gd name="T2" fmla="*/ 105 w 105"/>
                <a:gd name="T3" fmla="*/ 2 h 43"/>
                <a:gd name="T4" fmla="*/ 82 w 105"/>
                <a:gd name="T5" fmla="*/ 16 h 43"/>
                <a:gd name="T6" fmla="*/ 0 w 105"/>
                <a:gd name="T7" fmla="*/ 43 h 43"/>
                <a:gd name="T8" fmla="*/ 0 w 105"/>
                <a:gd name="T9" fmla="*/ 40 h 43"/>
                <a:gd name="T10" fmla="*/ 56 w 105"/>
                <a:gd name="T11" fmla="*/ 27 h 43"/>
                <a:gd name="T12" fmla="*/ 105 w 105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7" y="6"/>
                    <a:pt x="89" y="11"/>
                    <a:pt x="82" y="16"/>
                  </a:cubicBezTo>
                  <a:cubicBezTo>
                    <a:pt x="57" y="31"/>
                    <a:pt x="29" y="41"/>
                    <a:pt x="0" y="4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9" y="39"/>
                    <a:pt x="38" y="35"/>
                    <a:pt x="56" y="27"/>
                  </a:cubicBezTo>
                  <a:cubicBezTo>
                    <a:pt x="74" y="20"/>
                    <a:pt x="89" y="9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1" name="Freeform 68"/>
            <p:cNvSpPr>
              <a:spLocks/>
            </p:cNvSpPr>
            <p:nvPr userDrawn="1"/>
          </p:nvSpPr>
          <p:spPr bwMode="auto">
            <a:xfrm>
              <a:off x="320675" y="2911475"/>
              <a:ext cx="350838" cy="127000"/>
            </a:xfrm>
            <a:custGeom>
              <a:avLst/>
              <a:gdLst>
                <a:gd name="T0" fmla="*/ 105 w 105"/>
                <a:gd name="T1" fmla="*/ 0 h 39"/>
                <a:gd name="T2" fmla="*/ 105 w 105"/>
                <a:gd name="T3" fmla="*/ 2 h 39"/>
                <a:gd name="T4" fmla="*/ 85 w 105"/>
                <a:gd name="T5" fmla="*/ 13 h 39"/>
                <a:gd name="T6" fmla="*/ 0 w 105"/>
                <a:gd name="T7" fmla="*/ 39 h 39"/>
                <a:gd name="T8" fmla="*/ 0 w 105"/>
                <a:gd name="T9" fmla="*/ 36 h 39"/>
                <a:gd name="T10" fmla="*/ 60 w 105"/>
                <a:gd name="T11" fmla="*/ 24 h 39"/>
                <a:gd name="T12" fmla="*/ 105 w 105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9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8" y="5"/>
                    <a:pt x="91" y="9"/>
                    <a:pt x="85" y="13"/>
                  </a:cubicBezTo>
                  <a:cubicBezTo>
                    <a:pt x="59" y="29"/>
                    <a:pt x="30" y="38"/>
                    <a:pt x="0" y="3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0" y="36"/>
                    <a:pt x="41" y="32"/>
                    <a:pt x="60" y="24"/>
                  </a:cubicBezTo>
                  <a:cubicBezTo>
                    <a:pt x="76" y="17"/>
                    <a:pt x="90" y="8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2" name="Freeform 69"/>
            <p:cNvSpPr>
              <a:spLocks/>
            </p:cNvSpPr>
            <p:nvPr userDrawn="1"/>
          </p:nvSpPr>
          <p:spPr bwMode="auto">
            <a:xfrm>
              <a:off x="320675" y="2865438"/>
              <a:ext cx="350838" cy="114300"/>
            </a:xfrm>
            <a:custGeom>
              <a:avLst/>
              <a:gdLst>
                <a:gd name="T0" fmla="*/ 105 w 105"/>
                <a:gd name="T1" fmla="*/ 0 h 35"/>
                <a:gd name="T2" fmla="*/ 105 w 105"/>
                <a:gd name="T3" fmla="*/ 2 h 35"/>
                <a:gd name="T4" fmla="*/ 88 w 105"/>
                <a:gd name="T5" fmla="*/ 11 h 35"/>
                <a:gd name="T6" fmla="*/ 0 w 105"/>
                <a:gd name="T7" fmla="*/ 34 h 35"/>
                <a:gd name="T8" fmla="*/ 0 w 105"/>
                <a:gd name="T9" fmla="*/ 32 h 35"/>
                <a:gd name="T10" fmla="*/ 63 w 105"/>
                <a:gd name="T11" fmla="*/ 21 h 35"/>
                <a:gd name="T12" fmla="*/ 105 w 105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5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9" y="5"/>
                    <a:pt x="93" y="8"/>
                    <a:pt x="88" y="11"/>
                  </a:cubicBezTo>
                  <a:cubicBezTo>
                    <a:pt x="61" y="27"/>
                    <a:pt x="31" y="35"/>
                    <a:pt x="0" y="3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1" y="33"/>
                    <a:pt x="43" y="29"/>
                    <a:pt x="63" y="21"/>
                  </a:cubicBezTo>
                  <a:cubicBezTo>
                    <a:pt x="78" y="16"/>
                    <a:pt x="91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3" name="Freeform 70"/>
            <p:cNvSpPr>
              <a:spLocks/>
            </p:cNvSpPr>
            <p:nvPr userDrawn="1"/>
          </p:nvSpPr>
          <p:spPr bwMode="auto">
            <a:xfrm>
              <a:off x="320675" y="2819400"/>
              <a:ext cx="350838" cy="107950"/>
            </a:xfrm>
            <a:custGeom>
              <a:avLst/>
              <a:gdLst>
                <a:gd name="T0" fmla="*/ 105 w 105"/>
                <a:gd name="T1" fmla="*/ 0 h 33"/>
                <a:gd name="T2" fmla="*/ 105 w 105"/>
                <a:gd name="T3" fmla="*/ 2 h 33"/>
                <a:gd name="T4" fmla="*/ 91 w 105"/>
                <a:gd name="T5" fmla="*/ 10 h 33"/>
                <a:gd name="T6" fmla="*/ 0 w 105"/>
                <a:gd name="T7" fmla="*/ 30 h 33"/>
                <a:gd name="T8" fmla="*/ 0 w 105"/>
                <a:gd name="T9" fmla="*/ 28 h 33"/>
                <a:gd name="T10" fmla="*/ 3 w 105"/>
                <a:gd name="T11" fmla="*/ 28 h 33"/>
                <a:gd name="T12" fmla="*/ 67 w 105"/>
                <a:gd name="T13" fmla="*/ 19 h 33"/>
                <a:gd name="T14" fmla="*/ 105 w 105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3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100" y="4"/>
                    <a:pt x="96" y="7"/>
                    <a:pt x="91" y="10"/>
                  </a:cubicBezTo>
                  <a:cubicBezTo>
                    <a:pt x="64" y="25"/>
                    <a:pt x="31" y="33"/>
                    <a:pt x="0" y="3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28"/>
                    <a:pt x="2" y="28"/>
                    <a:pt x="3" y="28"/>
                  </a:cubicBezTo>
                  <a:cubicBezTo>
                    <a:pt x="25" y="29"/>
                    <a:pt x="47" y="27"/>
                    <a:pt x="67" y="19"/>
                  </a:cubicBezTo>
                  <a:cubicBezTo>
                    <a:pt x="80" y="14"/>
                    <a:pt x="93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4" name="Freeform 71"/>
            <p:cNvSpPr>
              <a:spLocks/>
            </p:cNvSpPr>
            <p:nvPr userDrawn="1"/>
          </p:nvSpPr>
          <p:spPr bwMode="auto">
            <a:xfrm>
              <a:off x="320675" y="2816225"/>
              <a:ext cx="284163" cy="55563"/>
            </a:xfrm>
            <a:custGeom>
              <a:avLst/>
              <a:gdLst>
                <a:gd name="T0" fmla="*/ 85 w 85"/>
                <a:gd name="T1" fmla="*/ 0 h 17"/>
                <a:gd name="T2" fmla="*/ 0 w 85"/>
                <a:gd name="T3" fmla="*/ 14 h 17"/>
                <a:gd name="T4" fmla="*/ 0 w 85"/>
                <a:gd name="T5" fmla="*/ 11 h 17"/>
                <a:gd name="T6" fmla="*/ 8 w 85"/>
                <a:gd name="T7" fmla="*/ 12 h 17"/>
                <a:gd name="T8" fmla="*/ 71 w 85"/>
                <a:gd name="T9" fmla="*/ 4 h 17"/>
                <a:gd name="T10" fmla="*/ 80 w 85"/>
                <a:gd name="T11" fmla="*/ 0 h 17"/>
                <a:gd name="T12" fmla="*/ 85 w 85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7">
                  <a:moveTo>
                    <a:pt x="85" y="0"/>
                  </a:moveTo>
                  <a:cubicBezTo>
                    <a:pt x="58" y="12"/>
                    <a:pt x="29" y="17"/>
                    <a:pt x="0" y="1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2"/>
                    <a:pt x="5" y="12"/>
                    <a:pt x="8" y="12"/>
                  </a:cubicBezTo>
                  <a:cubicBezTo>
                    <a:pt x="29" y="13"/>
                    <a:pt x="51" y="11"/>
                    <a:pt x="71" y="4"/>
                  </a:cubicBezTo>
                  <a:cubicBezTo>
                    <a:pt x="74" y="3"/>
                    <a:pt x="77" y="1"/>
                    <a:pt x="80" y="0"/>
                  </a:cubicBezTo>
                  <a:lnTo>
                    <a:pt x="8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</p:grpSp>
      <p:sp>
        <p:nvSpPr>
          <p:cNvPr id="53" name="Title 4"/>
          <p:cNvSpPr>
            <a:spLocks noGrp="1"/>
          </p:cNvSpPr>
          <p:nvPr>
            <p:ph type="title" hasCustomPrompt="1"/>
          </p:nvPr>
        </p:nvSpPr>
        <p:spPr>
          <a:xfrm>
            <a:off x="8027664" y="943460"/>
            <a:ext cx="3592836" cy="1621619"/>
          </a:xfrm>
        </p:spPr>
        <p:txBody>
          <a:bodyPr rtlCol="0"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grpSp>
        <p:nvGrpSpPr>
          <p:cNvPr id="54" name="Group 4"/>
          <p:cNvGrpSpPr>
            <a:grpSpLocks noChangeAspect="1"/>
          </p:cNvGrpSpPr>
          <p:nvPr userDrawn="1"/>
        </p:nvGrpSpPr>
        <p:grpSpPr bwMode="auto">
          <a:xfrm>
            <a:off x="5492750" y="5903913"/>
            <a:ext cx="1236663" cy="815975"/>
            <a:chOff x="3460" y="3719"/>
            <a:chExt cx="779" cy="514"/>
          </a:xfrm>
        </p:grpSpPr>
        <p:sp>
          <p:nvSpPr>
            <p:cNvPr id="55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3460" y="3719"/>
              <a:ext cx="779" cy="5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6" name="Freeform 5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7" name="Freeform 6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8" name="Freeform 7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9" name="Freeform 8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0" name="Freeform 9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1" name="Freeform 10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2" name="Freeform 11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3" name="Freeform 12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4" name="Freeform 13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5" name="Freeform 14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6" name="Freeform 15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7" name="Freeform 16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8" name="Freeform 17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9" name="Freeform 18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0" name="Freeform 19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1" name="Freeform 20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2" name="Freeform 21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3" name="Freeform 22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4" name="Freeform 23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5" name="Freeform 24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6" name="Freeform 25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7" name="Freeform 26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8" name="Freeform 27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9" name="Freeform 28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0" name="Freeform 29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1" name="Freeform 30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2" name="Freeform 31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3" name="Freeform 32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4" name="Freeform 33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5" name="Freeform 34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6" name="Freeform 35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7" name="Freeform 36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8" name="Freeform 37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9" name="Freeform 38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0" name="Freeform 39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1" name="Freeform 40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2" name="Freeform 41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3" name="Freeform 42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4" name="Freeform 43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5" name="Freeform 44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6" name="Freeform 45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7" name="Freeform 46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8" name="Freeform 47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9" name="Freeform 48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0" name="Freeform 49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1" name="Freeform 50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2" name="Freeform 51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3" name="Freeform 52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4" name="Freeform 53"/>
            <p:cNvSpPr>
              <a:spLocks/>
            </p:cNvSpPr>
            <p:nvPr userDrawn="1"/>
          </p:nvSpPr>
          <p:spPr bwMode="auto">
            <a:xfrm>
              <a:off x="3832" y="3731"/>
              <a:ext cx="132" cy="259"/>
            </a:xfrm>
            <a:custGeom>
              <a:avLst/>
              <a:gdLst>
                <a:gd name="T0" fmla="*/ 77 w 77"/>
                <a:gd name="T1" fmla="*/ 123 h 151"/>
                <a:gd name="T2" fmla="*/ 61 w 77"/>
                <a:gd name="T3" fmla="*/ 115 h 151"/>
                <a:gd name="T4" fmla="*/ 46 w 77"/>
                <a:gd name="T5" fmla="*/ 52 h 151"/>
                <a:gd name="T6" fmla="*/ 54 w 77"/>
                <a:gd name="T7" fmla="*/ 0 h 151"/>
                <a:gd name="T8" fmla="*/ 53 w 77"/>
                <a:gd name="T9" fmla="*/ 0 h 151"/>
                <a:gd name="T10" fmla="*/ 30 w 77"/>
                <a:gd name="T11" fmla="*/ 57 h 151"/>
                <a:gd name="T12" fmla="*/ 45 w 77"/>
                <a:gd name="T13" fmla="*/ 151 h 151"/>
                <a:gd name="T14" fmla="*/ 77 w 77"/>
                <a:gd name="T15" fmla="*/ 123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" h="151">
                  <a:moveTo>
                    <a:pt x="77" y="123"/>
                  </a:moveTo>
                  <a:cubicBezTo>
                    <a:pt x="73" y="121"/>
                    <a:pt x="68" y="119"/>
                    <a:pt x="61" y="115"/>
                  </a:cubicBezTo>
                  <a:cubicBezTo>
                    <a:pt x="40" y="103"/>
                    <a:pt x="34" y="84"/>
                    <a:pt x="46" y="52"/>
                  </a:cubicBezTo>
                  <a:cubicBezTo>
                    <a:pt x="52" y="33"/>
                    <a:pt x="56" y="17"/>
                    <a:pt x="54" y="0"/>
                  </a:cubicBezTo>
                  <a:cubicBezTo>
                    <a:pt x="54" y="0"/>
                    <a:pt x="53" y="0"/>
                    <a:pt x="53" y="0"/>
                  </a:cubicBezTo>
                  <a:cubicBezTo>
                    <a:pt x="52" y="21"/>
                    <a:pt x="44" y="34"/>
                    <a:pt x="30" y="57"/>
                  </a:cubicBezTo>
                  <a:cubicBezTo>
                    <a:pt x="0" y="105"/>
                    <a:pt x="31" y="140"/>
                    <a:pt x="45" y="151"/>
                  </a:cubicBezTo>
                  <a:cubicBezTo>
                    <a:pt x="58" y="144"/>
                    <a:pt x="69" y="135"/>
                    <a:pt x="77" y="123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5" name="Freeform 54"/>
            <p:cNvSpPr>
              <a:spLocks/>
            </p:cNvSpPr>
            <p:nvPr userDrawn="1"/>
          </p:nvSpPr>
          <p:spPr bwMode="auto">
            <a:xfrm>
              <a:off x="3755" y="3724"/>
              <a:ext cx="159" cy="281"/>
            </a:xfrm>
            <a:custGeom>
              <a:avLst/>
              <a:gdLst>
                <a:gd name="T0" fmla="*/ 61 w 93"/>
                <a:gd name="T1" fmla="*/ 59 h 164"/>
                <a:gd name="T2" fmla="*/ 93 w 93"/>
                <a:gd name="T3" fmla="*/ 1 h 164"/>
                <a:gd name="T4" fmla="*/ 93 w 93"/>
                <a:gd name="T5" fmla="*/ 0 h 164"/>
                <a:gd name="T6" fmla="*/ 39 w 93"/>
                <a:gd name="T7" fmla="*/ 58 h 164"/>
                <a:gd name="T8" fmla="*/ 12 w 93"/>
                <a:gd name="T9" fmla="*/ 154 h 164"/>
                <a:gd name="T10" fmla="*/ 51 w 93"/>
                <a:gd name="T11" fmla="*/ 164 h 164"/>
                <a:gd name="T12" fmla="*/ 60 w 93"/>
                <a:gd name="T13" fmla="*/ 163 h 164"/>
                <a:gd name="T14" fmla="*/ 61 w 93"/>
                <a:gd name="T15" fmla="*/ 59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64">
                  <a:moveTo>
                    <a:pt x="61" y="59"/>
                  </a:moveTo>
                  <a:cubicBezTo>
                    <a:pt x="84" y="32"/>
                    <a:pt x="92" y="19"/>
                    <a:pt x="93" y="1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7" y="23"/>
                    <a:pt x="74" y="34"/>
                    <a:pt x="39" y="58"/>
                  </a:cubicBezTo>
                  <a:cubicBezTo>
                    <a:pt x="0" y="83"/>
                    <a:pt x="2" y="127"/>
                    <a:pt x="12" y="154"/>
                  </a:cubicBezTo>
                  <a:cubicBezTo>
                    <a:pt x="24" y="160"/>
                    <a:pt x="37" y="164"/>
                    <a:pt x="51" y="164"/>
                  </a:cubicBezTo>
                  <a:cubicBezTo>
                    <a:pt x="54" y="164"/>
                    <a:pt x="57" y="164"/>
                    <a:pt x="60" y="163"/>
                  </a:cubicBezTo>
                  <a:cubicBezTo>
                    <a:pt x="33" y="122"/>
                    <a:pt x="35" y="90"/>
                    <a:pt x="61" y="5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6" name="Freeform 55"/>
            <p:cNvSpPr>
              <a:spLocks/>
            </p:cNvSpPr>
            <p:nvPr userDrawn="1"/>
          </p:nvSpPr>
          <p:spPr bwMode="auto">
            <a:xfrm>
              <a:off x="3694" y="3721"/>
              <a:ext cx="212" cy="228"/>
            </a:xfrm>
            <a:custGeom>
              <a:avLst/>
              <a:gdLst>
                <a:gd name="T0" fmla="*/ 83 w 124"/>
                <a:gd name="T1" fmla="*/ 41 h 133"/>
                <a:gd name="T2" fmla="*/ 124 w 124"/>
                <a:gd name="T3" fmla="*/ 0 h 133"/>
                <a:gd name="T4" fmla="*/ 124 w 124"/>
                <a:gd name="T5" fmla="*/ 0 h 133"/>
                <a:gd name="T6" fmla="*/ 52 w 124"/>
                <a:gd name="T7" fmla="*/ 32 h 133"/>
                <a:gd name="T8" fmla="*/ 2 w 124"/>
                <a:gd name="T9" fmla="*/ 64 h 133"/>
                <a:gd name="T10" fmla="*/ 0 w 124"/>
                <a:gd name="T11" fmla="*/ 79 h 133"/>
                <a:gd name="T12" fmla="*/ 20 w 124"/>
                <a:gd name="T13" fmla="*/ 133 h 133"/>
                <a:gd name="T14" fmla="*/ 83 w 124"/>
                <a:gd name="T15" fmla="*/ 4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33">
                  <a:moveTo>
                    <a:pt x="83" y="41"/>
                  </a:moveTo>
                  <a:cubicBezTo>
                    <a:pt x="109" y="30"/>
                    <a:pt x="121" y="13"/>
                    <a:pt x="124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2" y="23"/>
                    <a:pt x="90" y="27"/>
                    <a:pt x="52" y="32"/>
                  </a:cubicBezTo>
                  <a:cubicBezTo>
                    <a:pt x="30" y="35"/>
                    <a:pt x="12" y="48"/>
                    <a:pt x="2" y="64"/>
                  </a:cubicBezTo>
                  <a:cubicBezTo>
                    <a:pt x="1" y="69"/>
                    <a:pt x="0" y="74"/>
                    <a:pt x="0" y="79"/>
                  </a:cubicBezTo>
                  <a:cubicBezTo>
                    <a:pt x="0" y="99"/>
                    <a:pt x="8" y="118"/>
                    <a:pt x="20" y="133"/>
                  </a:cubicBezTo>
                  <a:cubicBezTo>
                    <a:pt x="19" y="68"/>
                    <a:pt x="52" y="54"/>
                    <a:pt x="83" y="4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</p:spTree>
    <p:extLst>
      <p:ext uri="{BB962C8B-B14F-4D97-AF65-F5344CB8AC3E}">
        <p14:creationId xmlns:p14="http://schemas.microsoft.com/office/powerpoint/2010/main" val="38584364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AU_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2441575" y="2676493"/>
            <a:ext cx="7341129" cy="1036319"/>
          </a:xfrm>
          <a:solidFill>
            <a:schemeClr val="bg1"/>
          </a:solidFill>
        </p:spPr>
        <p:txBody>
          <a:bodyPr tIns="108000" rtlCol="0"/>
          <a:lstStyle>
            <a:lvl1pPr algn="ctr">
              <a:defRPr sz="2800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en-GB"/>
              <a:t>BREAK</a:t>
            </a:r>
            <a:br>
              <a:rPr lang="en-US" dirty="0"/>
            </a:br>
            <a:r>
              <a:rPr lang="en-GB"/>
              <a:t>HEADLINE</a:t>
            </a:r>
            <a:endParaRPr lang="en-US" dirty="0"/>
          </a:p>
        </p:txBody>
      </p:sp>
      <p:grpSp>
        <p:nvGrpSpPr>
          <p:cNvPr id="30" name="Group 4"/>
          <p:cNvGrpSpPr>
            <a:grpSpLocks noChangeAspect="1"/>
          </p:cNvGrpSpPr>
          <p:nvPr userDrawn="1"/>
        </p:nvGrpSpPr>
        <p:grpSpPr bwMode="auto">
          <a:xfrm>
            <a:off x="5492750" y="5903913"/>
            <a:ext cx="1236663" cy="815975"/>
            <a:chOff x="3460" y="3719"/>
            <a:chExt cx="779" cy="514"/>
          </a:xfrm>
        </p:grpSpPr>
        <p:sp>
          <p:nvSpPr>
            <p:cNvPr id="31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3460" y="3719"/>
              <a:ext cx="779" cy="5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6" name="Freeform 5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7" name="Freeform 6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8" name="Freeform 7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9" name="Freeform 8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0" name="Freeform 9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1" name="Freeform 10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2" name="Freeform 11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3" name="Freeform 12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4" name="Freeform 13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5" name="Freeform 14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6" name="Freeform 15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7" name="Freeform 16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8" name="Freeform 17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9" name="Freeform 18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0" name="Freeform 19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1" name="Freeform 20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2" name="Freeform 21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3" name="Freeform 22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4" name="Freeform 23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5" name="Freeform 24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6" name="Freeform 25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7" name="Freeform 26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8" name="Freeform 27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9" name="Freeform 28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0" name="Freeform 29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1" name="Freeform 30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2" name="Freeform 31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3" name="Freeform 32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4" name="Freeform 33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5" name="Freeform 34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6" name="Freeform 35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7" name="Freeform 36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8" name="Freeform 37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9" name="Freeform 38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0" name="Freeform 39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1" name="Freeform 40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2" name="Freeform 41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3" name="Freeform 42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4" name="Freeform 43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5" name="Freeform 44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6" name="Freeform 45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7" name="Freeform 46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8" name="Freeform 47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9" name="Freeform 48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0" name="Freeform 49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1" name="Freeform 50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2" name="Freeform 51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3" name="Freeform 52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4" name="Freeform 53"/>
            <p:cNvSpPr>
              <a:spLocks/>
            </p:cNvSpPr>
            <p:nvPr userDrawn="1"/>
          </p:nvSpPr>
          <p:spPr bwMode="auto">
            <a:xfrm>
              <a:off x="3832" y="3731"/>
              <a:ext cx="132" cy="259"/>
            </a:xfrm>
            <a:custGeom>
              <a:avLst/>
              <a:gdLst>
                <a:gd name="T0" fmla="*/ 77 w 77"/>
                <a:gd name="T1" fmla="*/ 123 h 151"/>
                <a:gd name="T2" fmla="*/ 61 w 77"/>
                <a:gd name="T3" fmla="*/ 115 h 151"/>
                <a:gd name="T4" fmla="*/ 46 w 77"/>
                <a:gd name="T5" fmla="*/ 52 h 151"/>
                <a:gd name="T6" fmla="*/ 54 w 77"/>
                <a:gd name="T7" fmla="*/ 0 h 151"/>
                <a:gd name="T8" fmla="*/ 53 w 77"/>
                <a:gd name="T9" fmla="*/ 0 h 151"/>
                <a:gd name="T10" fmla="*/ 30 w 77"/>
                <a:gd name="T11" fmla="*/ 57 h 151"/>
                <a:gd name="T12" fmla="*/ 45 w 77"/>
                <a:gd name="T13" fmla="*/ 151 h 151"/>
                <a:gd name="T14" fmla="*/ 77 w 77"/>
                <a:gd name="T15" fmla="*/ 123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" h="151">
                  <a:moveTo>
                    <a:pt x="77" y="123"/>
                  </a:moveTo>
                  <a:cubicBezTo>
                    <a:pt x="73" y="121"/>
                    <a:pt x="68" y="119"/>
                    <a:pt x="61" y="115"/>
                  </a:cubicBezTo>
                  <a:cubicBezTo>
                    <a:pt x="40" y="103"/>
                    <a:pt x="34" y="84"/>
                    <a:pt x="46" y="52"/>
                  </a:cubicBezTo>
                  <a:cubicBezTo>
                    <a:pt x="52" y="33"/>
                    <a:pt x="56" y="17"/>
                    <a:pt x="54" y="0"/>
                  </a:cubicBezTo>
                  <a:cubicBezTo>
                    <a:pt x="54" y="0"/>
                    <a:pt x="53" y="0"/>
                    <a:pt x="53" y="0"/>
                  </a:cubicBezTo>
                  <a:cubicBezTo>
                    <a:pt x="52" y="21"/>
                    <a:pt x="44" y="34"/>
                    <a:pt x="30" y="57"/>
                  </a:cubicBezTo>
                  <a:cubicBezTo>
                    <a:pt x="0" y="105"/>
                    <a:pt x="31" y="140"/>
                    <a:pt x="45" y="151"/>
                  </a:cubicBezTo>
                  <a:cubicBezTo>
                    <a:pt x="58" y="144"/>
                    <a:pt x="69" y="135"/>
                    <a:pt x="77" y="123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5" name="Freeform 54"/>
            <p:cNvSpPr>
              <a:spLocks/>
            </p:cNvSpPr>
            <p:nvPr userDrawn="1"/>
          </p:nvSpPr>
          <p:spPr bwMode="auto">
            <a:xfrm>
              <a:off x="3755" y="3724"/>
              <a:ext cx="159" cy="281"/>
            </a:xfrm>
            <a:custGeom>
              <a:avLst/>
              <a:gdLst>
                <a:gd name="T0" fmla="*/ 61 w 93"/>
                <a:gd name="T1" fmla="*/ 59 h 164"/>
                <a:gd name="T2" fmla="*/ 93 w 93"/>
                <a:gd name="T3" fmla="*/ 1 h 164"/>
                <a:gd name="T4" fmla="*/ 93 w 93"/>
                <a:gd name="T5" fmla="*/ 0 h 164"/>
                <a:gd name="T6" fmla="*/ 39 w 93"/>
                <a:gd name="T7" fmla="*/ 58 h 164"/>
                <a:gd name="T8" fmla="*/ 12 w 93"/>
                <a:gd name="T9" fmla="*/ 154 h 164"/>
                <a:gd name="T10" fmla="*/ 51 w 93"/>
                <a:gd name="T11" fmla="*/ 164 h 164"/>
                <a:gd name="T12" fmla="*/ 60 w 93"/>
                <a:gd name="T13" fmla="*/ 163 h 164"/>
                <a:gd name="T14" fmla="*/ 61 w 93"/>
                <a:gd name="T15" fmla="*/ 59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64">
                  <a:moveTo>
                    <a:pt x="61" y="59"/>
                  </a:moveTo>
                  <a:cubicBezTo>
                    <a:pt x="84" y="32"/>
                    <a:pt x="92" y="19"/>
                    <a:pt x="93" y="1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7" y="23"/>
                    <a:pt x="74" y="34"/>
                    <a:pt x="39" y="58"/>
                  </a:cubicBezTo>
                  <a:cubicBezTo>
                    <a:pt x="0" y="83"/>
                    <a:pt x="2" y="127"/>
                    <a:pt x="12" y="154"/>
                  </a:cubicBezTo>
                  <a:cubicBezTo>
                    <a:pt x="24" y="160"/>
                    <a:pt x="37" y="164"/>
                    <a:pt x="51" y="164"/>
                  </a:cubicBezTo>
                  <a:cubicBezTo>
                    <a:pt x="54" y="164"/>
                    <a:pt x="57" y="164"/>
                    <a:pt x="60" y="163"/>
                  </a:cubicBezTo>
                  <a:cubicBezTo>
                    <a:pt x="33" y="122"/>
                    <a:pt x="35" y="90"/>
                    <a:pt x="61" y="5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6" name="Freeform 55"/>
            <p:cNvSpPr>
              <a:spLocks/>
            </p:cNvSpPr>
            <p:nvPr userDrawn="1"/>
          </p:nvSpPr>
          <p:spPr bwMode="auto">
            <a:xfrm>
              <a:off x="3694" y="3721"/>
              <a:ext cx="212" cy="228"/>
            </a:xfrm>
            <a:custGeom>
              <a:avLst/>
              <a:gdLst>
                <a:gd name="T0" fmla="*/ 83 w 124"/>
                <a:gd name="T1" fmla="*/ 41 h 133"/>
                <a:gd name="T2" fmla="*/ 124 w 124"/>
                <a:gd name="T3" fmla="*/ 0 h 133"/>
                <a:gd name="T4" fmla="*/ 124 w 124"/>
                <a:gd name="T5" fmla="*/ 0 h 133"/>
                <a:gd name="T6" fmla="*/ 52 w 124"/>
                <a:gd name="T7" fmla="*/ 32 h 133"/>
                <a:gd name="T8" fmla="*/ 2 w 124"/>
                <a:gd name="T9" fmla="*/ 64 h 133"/>
                <a:gd name="T10" fmla="*/ 0 w 124"/>
                <a:gd name="T11" fmla="*/ 79 h 133"/>
                <a:gd name="T12" fmla="*/ 20 w 124"/>
                <a:gd name="T13" fmla="*/ 133 h 133"/>
                <a:gd name="T14" fmla="*/ 83 w 124"/>
                <a:gd name="T15" fmla="*/ 4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33">
                  <a:moveTo>
                    <a:pt x="83" y="41"/>
                  </a:moveTo>
                  <a:cubicBezTo>
                    <a:pt x="109" y="30"/>
                    <a:pt x="121" y="13"/>
                    <a:pt x="124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2" y="23"/>
                    <a:pt x="90" y="27"/>
                    <a:pt x="52" y="32"/>
                  </a:cubicBezTo>
                  <a:cubicBezTo>
                    <a:pt x="30" y="35"/>
                    <a:pt x="12" y="48"/>
                    <a:pt x="2" y="64"/>
                  </a:cubicBezTo>
                  <a:cubicBezTo>
                    <a:pt x="1" y="69"/>
                    <a:pt x="0" y="74"/>
                    <a:pt x="0" y="79"/>
                  </a:cubicBezTo>
                  <a:cubicBezTo>
                    <a:pt x="0" y="99"/>
                    <a:pt x="8" y="118"/>
                    <a:pt x="20" y="133"/>
                  </a:cubicBezTo>
                  <a:cubicBezTo>
                    <a:pt x="19" y="68"/>
                    <a:pt x="52" y="54"/>
                    <a:pt x="83" y="4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</p:spTree>
    <p:extLst>
      <p:ext uri="{BB962C8B-B14F-4D97-AF65-F5344CB8AC3E}">
        <p14:creationId xmlns:p14="http://schemas.microsoft.com/office/powerpoint/2010/main" val="35535020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gsorden _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‹Nº›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587374" y="370290"/>
            <a:ext cx="5108575" cy="1474385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sp>
        <p:nvSpPr>
          <p:cNvPr id="13" name="Pladsholder til tekst 12"/>
          <p:cNvSpPr>
            <a:spLocks noGrp="1"/>
          </p:cNvSpPr>
          <p:nvPr>
            <p:ph type="body" sz="quarter" idx="13" hasCustomPrompt="1"/>
          </p:nvPr>
        </p:nvSpPr>
        <p:spPr>
          <a:xfrm>
            <a:off x="587375" y="2216150"/>
            <a:ext cx="5108574" cy="3419473"/>
          </a:xfrm>
        </p:spPr>
        <p:txBody>
          <a:bodyPr rtlCol="0">
            <a:normAutofit/>
          </a:bodyPr>
          <a:lstStyle>
            <a:lvl2pPr marL="285750" indent="-285750">
              <a:lnSpc>
                <a:spcPct val="120000"/>
              </a:lnSpc>
              <a:spcBef>
                <a:spcPts val="1000"/>
              </a:spcBef>
              <a:buFontTx/>
              <a:buBlip>
                <a:blip r:embed="rId2"/>
              </a:buBlip>
              <a:defRPr sz="1600" baseline="0"/>
            </a:lvl2pPr>
          </a:lstStyle>
          <a:p>
            <a:pPr lvl="1" rtl="0"/>
            <a:r>
              <a:rPr lang="en-GB"/>
              <a:t>Insert text</a:t>
            </a:r>
            <a:endParaRPr lang="da-DK" dirty="0"/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6096000" y="2216149"/>
            <a:ext cx="5524500" cy="3419475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87029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339887" y="593223"/>
            <a:ext cx="57146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1000" b="1" i="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</a:lstStyle>
          <a:p>
            <a:pPr rtl="0"/>
            <a:fld id="{D8D877B3-D348-4611-9BDB-C5374591D951}" type="slidenum">
              <a:rPr lang="en-US" smtClean="0"/>
              <a:pPr rtl="0"/>
              <a:t>‹Nº›</a:t>
            </a:fld>
            <a:endParaRPr lang="en-US" dirty="0"/>
          </a:p>
        </p:txBody>
      </p:sp>
      <p:sp>
        <p:nvSpPr>
          <p:cNvPr id="3" name="Title 4"/>
          <p:cNvSpPr>
            <a:spLocks noGrp="1"/>
          </p:cNvSpPr>
          <p:nvPr>
            <p:ph type="title" hasCustomPrompt="1"/>
          </p:nvPr>
        </p:nvSpPr>
        <p:spPr>
          <a:xfrm>
            <a:off x="587374" y="370290"/>
            <a:ext cx="5108575" cy="1474385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1269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b +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‹Nº›</a:t>
            </a:fld>
            <a:endParaRPr lang="en-US" dirty="0"/>
          </a:p>
        </p:txBody>
      </p:sp>
      <p:grpSp>
        <p:nvGrpSpPr>
          <p:cNvPr id="30" name="Gruppe 29"/>
          <p:cNvGrpSpPr/>
          <p:nvPr userDrawn="1"/>
        </p:nvGrpSpPr>
        <p:grpSpPr>
          <a:xfrm>
            <a:off x="0" y="657225"/>
            <a:ext cx="405154" cy="1182460"/>
            <a:chOff x="320675" y="2816225"/>
            <a:chExt cx="350838" cy="1023938"/>
          </a:xfrm>
          <a:solidFill>
            <a:schemeClr val="tx1"/>
          </a:solidFill>
        </p:grpSpPr>
        <p:sp>
          <p:nvSpPr>
            <p:cNvPr id="31" name="Freeform 53"/>
            <p:cNvSpPr>
              <a:spLocks/>
            </p:cNvSpPr>
            <p:nvPr userDrawn="1"/>
          </p:nvSpPr>
          <p:spPr bwMode="auto">
            <a:xfrm>
              <a:off x="608013" y="3778250"/>
              <a:ext cx="63500" cy="61913"/>
            </a:xfrm>
            <a:custGeom>
              <a:avLst/>
              <a:gdLst>
                <a:gd name="T0" fmla="*/ 19 w 19"/>
                <a:gd name="T1" fmla="*/ 0 h 19"/>
                <a:gd name="T2" fmla="*/ 19 w 19"/>
                <a:gd name="T3" fmla="*/ 4 h 19"/>
                <a:gd name="T4" fmla="*/ 3 w 19"/>
                <a:gd name="T5" fmla="*/ 19 h 19"/>
                <a:gd name="T6" fmla="*/ 0 w 19"/>
                <a:gd name="T7" fmla="*/ 19 h 19"/>
                <a:gd name="T8" fmla="*/ 19 w 1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9" y="0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4" y="9"/>
                    <a:pt x="8" y="14"/>
                    <a:pt x="3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6" y="13"/>
                    <a:pt x="13" y="7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2" name="Freeform 54"/>
            <p:cNvSpPr>
              <a:spLocks/>
            </p:cNvSpPr>
            <p:nvPr userDrawn="1"/>
          </p:nvSpPr>
          <p:spPr bwMode="auto">
            <a:xfrm>
              <a:off x="528638" y="3706813"/>
              <a:ext cx="142875" cy="133350"/>
            </a:xfrm>
            <a:custGeom>
              <a:avLst/>
              <a:gdLst>
                <a:gd name="T0" fmla="*/ 43 w 43"/>
                <a:gd name="T1" fmla="*/ 0 h 41"/>
                <a:gd name="T2" fmla="*/ 43 w 43"/>
                <a:gd name="T3" fmla="*/ 4 h 41"/>
                <a:gd name="T4" fmla="*/ 7 w 43"/>
                <a:gd name="T5" fmla="*/ 38 h 41"/>
                <a:gd name="T6" fmla="*/ 3 w 43"/>
                <a:gd name="T7" fmla="*/ 41 h 41"/>
                <a:gd name="T8" fmla="*/ 0 w 43"/>
                <a:gd name="T9" fmla="*/ 41 h 41"/>
                <a:gd name="T10" fmla="*/ 42 w 43"/>
                <a:gd name="T11" fmla="*/ 1 h 41"/>
                <a:gd name="T12" fmla="*/ 43 w 43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1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31" y="14"/>
                    <a:pt x="19" y="26"/>
                    <a:pt x="7" y="38"/>
                  </a:cubicBezTo>
                  <a:cubicBezTo>
                    <a:pt x="6" y="39"/>
                    <a:pt x="5" y="40"/>
                    <a:pt x="3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4" y="28"/>
                    <a:pt x="27" y="14"/>
                    <a:pt x="42" y="1"/>
                  </a:cubicBezTo>
                  <a:cubicBezTo>
                    <a:pt x="42" y="1"/>
                    <a:pt x="43" y="1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3" name="Freeform 55"/>
            <p:cNvSpPr>
              <a:spLocks/>
            </p:cNvSpPr>
            <p:nvPr userDrawn="1"/>
          </p:nvSpPr>
          <p:spPr bwMode="auto">
            <a:xfrm>
              <a:off x="431800" y="3636963"/>
              <a:ext cx="239713" cy="203200"/>
            </a:xfrm>
            <a:custGeom>
              <a:avLst/>
              <a:gdLst>
                <a:gd name="T0" fmla="*/ 72 w 72"/>
                <a:gd name="T1" fmla="*/ 0 h 62"/>
                <a:gd name="T2" fmla="*/ 72 w 72"/>
                <a:gd name="T3" fmla="*/ 3 h 62"/>
                <a:gd name="T4" fmla="*/ 35 w 72"/>
                <a:gd name="T5" fmla="*/ 37 h 62"/>
                <a:gd name="T6" fmla="*/ 4 w 72"/>
                <a:gd name="T7" fmla="*/ 62 h 62"/>
                <a:gd name="T8" fmla="*/ 0 w 72"/>
                <a:gd name="T9" fmla="*/ 62 h 62"/>
                <a:gd name="T10" fmla="*/ 7 w 72"/>
                <a:gd name="T11" fmla="*/ 58 h 62"/>
                <a:gd name="T12" fmla="*/ 70 w 72"/>
                <a:gd name="T13" fmla="*/ 2 h 62"/>
                <a:gd name="T14" fmla="*/ 72 w 72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2">
                  <a:moveTo>
                    <a:pt x="72" y="0"/>
                  </a:moveTo>
                  <a:cubicBezTo>
                    <a:pt x="72" y="3"/>
                    <a:pt x="72" y="3"/>
                    <a:pt x="72" y="3"/>
                  </a:cubicBezTo>
                  <a:cubicBezTo>
                    <a:pt x="59" y="14"/>
                    <a:pt x="47" y="25"/>
                    <a:pt x="35" y="37"/>
                  </a:cubicBezTo>
                  <a:cubicBezTo>
                    <a:pt x="26" y="46"/>
                    <a:pt x="15" y="55"/>
                    <a:pt x="4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" y="61"/>
                    <a:pt x="5" y="59"/>
                    <a:pt x="7" y="58"/>
                  </a:cubicBezTo>
                  <a:cubicBezTo>
                    <a:pt x="30" y="41"/>
                    <a:pt x="48" y="20"/>
                    <a:pt x="70" y="2"/>
                  </a:cubicBezTo>
                  <a:cubicBezTo>
                    <a:pt x="70" y="1"/>
                    <a:pt x="71" y="1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4" name="Freeform 56"/>
            <p:cNvSpPr>
              <a:spLocks/>
            </p:cNvSpPr>
            <p:nvPr userDrawn="1"/>
          </p:nvSpPr>
          <p:spPr bwMode="auto">
            <a:xfrm>
              <a:off x="320675" y="3568700"/>
              <a:ext cx="350838" cy="261938"/>
            </a:xfrm>
            <a:custGeom>
              <a:avLst/>
              <a:gdLst>
                <a:gd name="T0" fmla="*/ 105 w 105"/>
                <a:gd name="T1" fmla="*/ 0 h 80"/>
                <a:gd name="T2" fmla="*/ 105 w 105"/>
                <a:gd name="T3" fmla="*/ 3 h 80"/>
                <a:gd name="T4" fmla="*/ 67 w 105"/>
                <a:gd name="T5" fmla="*/ 37 h 80"/>
                <a:gd name="T6" fmla="*/ 0 w 105"/>
                <a:gd name="T7" fmla="*/ 80 h 80"/>
                <a:gd name="T8" fmla="*/ 0 w 105"/>
                <a:gd name="T9" fmla="*/ 77 h 80"/>
                <a:gd name="T10" fmla="*/ 39 w 105"/>
                <a:gd name="T11" fmla="*/ 57 h 80"/>
                <a:gd name="T12" fmla="*/ 102 w 105"/>
                <a:gd name="T13" fmla="*/ 3 h 80"/>
                <a:gd name="T14" fmla="*/ 105 w 105"/>
                <a:gd name="T1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80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4"/>
                    <a:pt x="80" y="25"/>
                    <a:pt x="67" y="37"/>
                  </a:cubicBezTo>
                  <a:cubicBezTo>
                    <a:pt x="48" y="55"/>
                    <a:pt x="25" y="70"/>
                    <a:pt x="0" y="8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4" y="72"/>
                    <a:pt x="27" y="65"/>
                    <a:pt x="39" y="57"/>
                  </a:cubicBezTo>
                  <a:cubicBezTo>
                    <a:pt x="62" y="41"/>
                    <a:pt x="81" y="21"/>
                    <a:pt x="102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5" name="Freeform 57"/>
            <p:cNvSpPr>
              <a:spLocks/>
            </p:cNvSpPr>
            <p:nvPr userDrawn="1"/>
          </p:nvSpPr>
          <p:spPr bwMode="auto">
            <a:xfrm>
              <a:off x="320675" y="3506788"/>
              <a:ext cx="350838" cy="249238"/>
            </a:xfrm>
            <a:custGeom>
              <a:avLst/>
              <a:gdLst>
                <a:gd name="T0" fmla="*/ 105 w 105"/>
                <a:gd name="T1" fmla="*/ 0 h 76"/>
                <a:gd name="T2" fmla="*/ 105 w 105"/>
                <a:gd name="T3" fmla="*/ 2 h 76"/>
                <a:gd name="T4" fmla="*/ 67 w 105"/>
                <a:gd name="T5" fmla="*/ 35 h 76"/>
                <a:gd name="T6" fmla="*/ 0 w 105"/>
                <a:gd name="T7" fmla="*/ 76 h 76"/>
                <a:gd name="T8" fmla="*/ 0 w 105"/>
                <a:gd name="T9" fmla="*/ 74 h 76"/>
                <a:gd name="T10" fmla="*/ 39 w 105"/>
                <a:gd name="T11" fmla="*/ 54 h 76"/>
                <a:gd name="T12" fmla="*/ 101 w 105"/>
                <a:gd name="T13" fmla="*/ 2 h 76"/>
                <a:gd name="T14" fmla="*/ 105 w 105"/>
                <a:gd name="T1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6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3"/>
                    <a:pt x="79" y="24"/>
                    <a:pt x="67" y="35"/>
                  </a:cubicBezTo>
                  <a:cubicBezTo>
                    <a:pt x="48" y="52"/>
                    <a:pt x="25" y="67"/>
                    <a:pt x="0" y="76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4" y="69"/>
                    <a:pt x="27" y="62"/>
                    <a:pt x="39" y="54"/>
                  </a:cubicBezTo>
                  <a:cubicBezTo>
                    <a:pt x="62" y="39"/>
                    <a:pt x="80" y="19"/>
                    <a:pt x="101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6" name="Freeform 58"/>
            <p:cNvSpPr>
              <a:spLocks/>
            </p:cNvSpPr>
            <p:nvPr userDrawn="1"/>
          </p:nvSpPr>
          <p:spPr bwMode="auto">
            <a:xfrm>
              <a:off x="320675" y="3441700"/>
              <a:ext cx="350838" cy="241300"/>
            </a:xfrm>
            <a:custGeom>
              <a:avLst/>
              <a:gdLst>
                <a:gd name="T0" fmla="*/ 105 w 105"/>
                <a:gd name="T1" fmla="*/ 0 h 74"/>
                <a:gd name="T2" fmla="*/ 105 w 105"/>
                <a:gd name="T3" fmla="*/ 3 h 74"/>
                <a:gd name="T4" fmla="*/ 67 w 105"/>
                <a:gd name="T5" fmla="*/ 34 h 74"/>
                <a:gd name="T6" fmla="*/ 0 w 105"/>
                <a:gd name="T7" fmla="*/ 74 h 74"/>
                <a:gd name="T8" fmla="*/ 0 w 105"/>
                <a:gd name="T9" fmla="*/ 72 h 74"/>
                <a:gd name="T10" fmla="*/ 39 w 105"/>
                <a:gd name="T11" fmla="*/ 52 h 74"/>
                <a:gd name="T12" fmla="*/ 101 w 105"/>
                <a:gd name="T13" fmla="*/ 3 h 74"/>
                <a:gd name="T14" fmla="*/ 105 w 10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3"/>
                    <a:pt x="79" y="24"/>
                    <a:pt x="67" y="34"/>
                  </a:cubicBezTo>
                  <a:cubicBezTo>
                    <a:pt x="47" y="51"/>
                    <a:pt x="25" y="65"/>
                    <a:pt x="0" y="74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4" y="67"/>
                    <a:pt x="27" y="60"/>
                    <a:pt x="39" y="52"/>
                  </a:cubicBezTo>
                  <a:cubicBezTo>
                    <a:pt x="62" y="38"/>
                    <a:pt x="80" y="19"/>
                    <a:pt x="101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7" name="Freeform 59"/>
            <p:cNvSpPr>
              <a:spLocks/>
            </p:cNvSpPr>
            <p:nvPr userDrawn="1"/>
          </p:nvSpPr>
          <p:spPr bwMode="auto">
            <a:xfrm>
              <a:off x="320675" y="3382963"/>
              <a:ext cx="350838" cy="228600"/>
            </a:xfrm>
            <a:custGeom>
              <a:avLst/>
              <a:gdLst>
                <a:gd name="T0" fmla="*/ 105 w 105"/>
                <a:gd name="T1" fmla="*/ 0 h 70"/>
                <a:gd name="T2" fmla="*/ 105 w 105"/>
                <a:gd name="T3" fmla="*/ 2 h 70"/>
                <a:gd name="T4" fmla="*/ 67 w 105"/>
                <a:gd name="T5" fmla="*/ 32 h 70"/>
                <a:gd name="T6" fmla="*/ 0 w 105"/>
                <a:gd name="T7" fmla="*/ 70 h 70"/>
                <a:gd name="T8" fmla="*/ 0 w 105"/>
                <a:gd name="T9" fmla="*/ 68 h 70"/>
                <a:gd name="T10" fmla="*/ 40 w 105"/>
                <a:gd name="T11" fmla="*/ 50 h 70"/>
                <a:gd name="T12" fmla="*/ 102 w 105"/>
                <a:gd name="T13" fmla="*/ 2 h 70"/>
                <a:gd name="T14" fmla="*/ 105 w 105"/>
                <a:gd name="T1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2"/>
                    <a:pt x="80" y="22"/>
                    <a:pt x="67" y="32"/>
                  </a:cubicBezTo>
                  <a:cubicBezTo>
                    <a:pt x="48" y="49"/>
                    <a:pt x="25" y="62"/>
                    <a:pt x="0" y="7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4" y="63"/>
                    <a:pt x="27" y="57"/>
                    <a:pt x="40" y="50"/>
                  </a:cubicBezTo>
                  <a:cubicBezTo>
                    <a:pt x="62" y="36"/>
                    <a:pt x="81" y="18"/>
                    <a:pt x="102" y="2"/>
                  </a:cubicBezTo>
                  <a:cubicBezTo>
                    <a:pt x="103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8" name="Freeform 60"/>
            <p:cNvSpPr>
              <a:spLocks/>
            </p:cNvSpPr>
            <p:nvPr userDrawn="1"/>
          </p:nvSpPr>
          <p:spPr bwMode="auto">
            <a:xfrm>
              <a:off x="320675" y="3324225"/>
              <a:ext cx="350838" cy="219075"/>
            </a:xfrm>
            <a:custGeom>
              <a:avLst/>
              <a:gdLst>
                <a:gd name="T0" fmla="*/ 105 w 105"/>
                <a:gd name="T1" fmla="*/ 0 h 67"/>
                <a:gd name="T2" fmla="*/ 105 w 105"/>
                <a:gd name="T3" fmla="*/ 2 h 67"/>
                <a:gd name="T4" fmla="*/ 68 w 105"/>
                <a:gd name="T5" fmla="*/ 31 h 67"/>
                <a:gd name="T6" fmla="*/ 0 w 105"/>
                <a:gd name="T7" fmla="*/ 67 h 67"/>
                <a:gd name="T8" fmla="*/ 0 w 105"/>
                <a:gd name="T9" fmla="*/ 65 h 67"/>
                <a:gd name="T10" fmla="*/ 41 w 105"/>
                <a:gd name="T11" fmla="*/ 47 h 67"/>
                <a:gd name="T12" fmla="*/ 102 w 105"/>
                <a:gd name="T13" fmla="*/ 2 h 67"/>
                <a:gd name="T14" fmla="*/ 105 w 105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7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1"/>
                    <a:pt x="80" y="21"/>
                    <a:pt x="68" y="31"/>
                  </a:cubicBezTo>
                  <a:cubicBezTo>
                    <a:pt x="48" y="47"/>
                    <a:pt x="25" y="60"/>
                    <a:pt x="0" y="6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4" y="61"/>
                    <a:pt x="28" y="55"/>
                    <a:pt x="41" y="47"/>
                  </a:cubicBezTo>
                  <a:cubicBezTo>
                    <a:pt x="63" y="34"/>
                    <a:pt x="81" y="17"/>
                    <a:pt x="102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9" name="Freeform 61"/>
            <p:cNvSpPr>
              <a:spLocks/>
            </p:cNvSpPr>
            <p:nvPr userDrawn="1"/>
          </p:nvSpPr>
          <p:spPr bwMode="auto">
            <a:xfrm>
              <a:off x="320675" y="3263900"/>
              <a:ext cx="350838" cy="212725"/>
            </a:xfrm>
            <a:custGeom>
              <a:avLst/>
              <a:gdLst>
                <a:gd name="T0" fmla="*/ 105 w 105"/>
                <a:gd name="T1" fmla="*/ 0 h 65"/>
                <a:gd name="T2" fmla="*/ 105 w 105"/>
                <a:gd name="T3" fmla="*/ 3 h 65"/>
                <a:gd name="T4" fmla="*/ 69 w 105"/>
                <a:gd name="T5" fmla="*/ 29 h 65"/>
                <a:gd name="T6" fmla="*/ 0 w 105"/>
                <a:gd name="T7" fmla="*/ 65 h 65"/>
                <a:gd name="T8" fmla="*/ 0 w 105"/>
                <a:gd name="T9" fmla="*/ 62 h 65"/>
                <a:gd name="T10" fmla="*/ 42 w 105"/>
                <a:gd name="T11" fmla="*/ 45 h 65"/>
                <a:gd name="T12" fmla="*/ 103 w 105"/>
                <a:gd name="T13" fmla="*/ 2 h 65"/>
                <a:gd name="T14" fmla="*/ 105 w 105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5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1" y="20"/>
                    <a:pt x="69" y="29"/>
                  </a:cubicBezTo>
                  <a:cubicBezTo>
                    <a:pt x="49" y="45"/>
                    <a:pt x="25" y="58"/>
                    <a:pt x="0" y="6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5" y="58"/>
                    <a:pt x="29" y="53"/>
                    <a:pt x="42" y="45"/>
                  </a:cubicBezTo>
                  <a:cubicBezTo>
                    <a:pt x="64" y="33"/>
                    <a:pt x="82" y="16"/>
                    <a:pt x="103" y="2"/>
                  </a:cubicBezTo>
                  <a:cubicBezTo>
                    <a:pt x="104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0" name="Freeform 62"/>
            <p:cNvSpPr>
              <a:spLocks/>
            </p:cNvSpPr>
            <p:nvPr userDrawn="1"/>
          </p:nvSpPr>
          <p:spPr bwMode="auto">
            <a:xfrm>
              <a:off x="320675" y="3208338"/>
              <a:ext cx="350838" cy="200025"/>
            </a:xfrm>
            <a:custGeom>
              <a:avLst/>
              <a:gdLst>
                <a:gd name="T0" fmla="*/ 105 w 105"/>
                <a:gd name="T1" fmla="*/ 0 h 61"/>
                <a:gd name="T2" fmla="*/ 105 w 105"/>
                <a:gd name="T3" fmla="*/ 3 h 61"/>
                <a:gd name="T4" fmla="*/ 71 w 105"/>
                <a:gd name="T5" fmla="*/ 27 h 61"/>
                <a:gd name="T6" fmla="*/ 0 w 105"/>
                <a:gd name="T7" fmla="*/ 61 h 61"/>
                <a:gd name="T8" fmla="*/ 0 w 105"/>
                <a:gd name="T9" fmla="*/ 59 h 61"/>
                <a:gd name="T10" fmla="*/ 44 w 105"/>
                <a:gd name="T11" fmla="*/ 42 h 61"/>
                <a:gd name="T12" fmla="*/ 104 w 105"/>
                <a:gd name="T13" fmla="*/ 1 h 61"/>
                <a:gd name="T14" fmla="*/ 105 w 105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1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2" y="19"/>
                    <a:pt x="71" y="27"/>
                  </a:cubicBezTo>
                  <a:cubicBezTo>
                    <a:pt x="50" y="43"/>
                    <a:pt x="25" y="55"/>
                    <a:pt x="0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5" y="55"/>
                    <a:pt x="30" y="50"/>
                    <a:pt x="44" y="42"/>
                  </a:cubicBezTo>
                  <a:cubicBezTo>
                    <a:pt x="65" y="31"/>
                    <a:pt x="84" y="15"/>
                    <a:pt x="104" y="1"/>
                  </a:cubicBezTo>
                  <a:cubicBezTo>
                    <a:pt x="104" y="1"/>
                    <a:pt x="105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1" name="Freeform 63"/>
            <p:cNvSpPr>
              <a:spLocks/>
            </p:cNvSpPr>
            <p:nvPr userDrawn="1"/>
          </p:nvSpPr>
          <p:spPr bwMode="auto">
            <a:xfrm>
              <a:off x="320675" y="3155950"/>
              <a:ext cx="350838" cy="190500"/>
            </a:xfrm>
            <a:custGeom>
              <a:avLst/>
              <a:gdLst>
                <a:gd name="T0" fmla="*/ 105 w 105"/>
                <a:gd name="T1" fmla="*/ 0 h 58"/>
                <a:gd name="T2" fmla="*/ 105 w 105"/>
                <a:gd name="T3" fmla="*/ 2 h 58"/>
                <a:gd name="T4" fmla="*/ 72 w 105"/>
                <a:gd name="T5" fmla="*/ 25 h 58"/>
                <a:gd name="T6" fmla="*/ 0 w 105"/>
                <a:gd name="T7" fmla="*/ 58 h 58"/>
                <a:gd name="T8" fmla="*/ 0 w 105"/>
                <a:gd name="T9" fmla="*/ 55 h 58"/>
                <a:gd name="T10" fmla="*/ 46 w 105"/>
                <a:gd name="T11" fmla="*/ 39 h 58"/>
                <a:gd name="T12" fmla="*/ 105 w 105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8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4" y="10"/>
                    <a:pt x="83" y="17"/>
                    <a:pt x="72" y="25"/>
                  </a:cubicBezTo>
                  <a:cubicBezTo>
                    <a:pt x="51" y="41"/>
                    <a:pt x="26" y="52"/>
                    <a:pt x="0" y="58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6" y="52"/>
                    <a:pt x="31" y="47"/>
                    <a:pt x="46" y="39"/>
                  </a:cubicBezTo>
                  <a:cubicBezTo>
                    <a:pt x="67" y="28"/>
                    <a:pt x="85" y="13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2" name="Freeform 64"/>
            <p:cNvSpPr>
              <a:spLocks/>
            </p:cNvSpPr>
            <p:nvPr userDrawn="1"/>
          </p:nvSpPr>
          <p:spPr bwMode="auto">
            <a:xfrm>
              <a:off x="320675" y="3103563"/>
              <a:ext cx="350838" cy="177800"/>
            </a:xfrm>
            <a:custGeom>
              <a:avLst/>
              <a:gdLst>
                <a:gd name="T0" fmla="*/ 105 w 105"/>
                <a:gd name="T1" fmla="*/ 0 h 54"/>
                <a:gd name="T2" fmla="*/ 105 w 105"/>
                <a:gd name="T3" fmla="*/ 2 h 54"/>
                <a:gd name="T4" fmla="*/ 74 w 105"/>
                <a:gd name="T5" fmla="*/ 23 h 54"/>
                <a:gd name="T6" fmla="*/ 0 w 105"/>
                <a:gd name="T7" fmla="*/ 54 h 54"/>
                <a:gd name="T8" fmla="*/ 0 w 105"/>
                <a:gd name="T9" fmla="*/ 52 h 54"/>
                <a:gd name="T10" fmla="*/ 48 w 105"/>
                <a:gd name="T11" fmla="*/ 36 h 54"/>
                <a:gd name="T12" fmla="*/ 105 w 105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4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9"/>
                    <a:pt x="84" y="16"/>
                    <a:pt x="74" y="23"/>
                  </a:cubicBezTo>
                  <a:cubicBezTo>
                    <a:pt x="52" y="38"/>
                    <a:pt x="27" y="49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7" y="49"/>
                    <a:pt x="33" y="44"/>
                    <a:pt x="48" y="36"/>
                  </a:cubicBezTo>
                  <a:cubicBezTo>
                    <a:pt x="68" y="26"/>
                    <a:pt x="86" y="12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3" name="Freeform 65"/>
            <p:cNvSpPr>
              <a:spLocks/>
            </p:cNvSpPr>
            <p:nvPr userDrawn="1"/>
          </p:nvSpPr>
          <p:spPr bwMode="auto">
            <a:xfrm>
              <a:off x="320675" y="3055938"/>
              <a:ext cx="350838" cy="163513"/>
            </a:xfrm>
            <a:custGeom>
              <a:avLst/>
              <a:gdLst>
                <a:gd name="T0" fmla="*/ 105 w 105"/>
                <a:gd name="T1" fmla="*/ 0 h 50"/>
                <a:gd name="T2" fmla="*/ 105 w 105"/>
                <a:gd name="T3" fmla="*/ 2 h 50"/>
                <a:gd name="T4" fmla="*/ 76 w 105"/>
                <a:gd name="T5" fmla="*/ 20 h 50"/>
                <a:gd name="T6" fmla="*/ 0 w 105"/>
                <a:gd name="T7" fmla="*/ 50 h 50"/>
                <a:gd name="T8" fmla="*/ 0 w 105"/>
                <a:gd name="T9" fmla="*/ 48 h 50"/>
                <a:gd name="T10" fmla="*/ 51 w 105"/>
                <a:gd name="T11" fmla="*/ 33 h 50"/>
                <a:gd name="T12" fmla="*/ 105 w 105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8"/>
                    <a:pt x="86" y="14"/>
                    <a:pt x="76" y="20"/>
                  </a:cubicBezTo>
                  <a:cubicBezTo>
                    <a:pt x="54" y="36"/>
                    <a:pt x="27" y="46"/>
                    <a:pt x="0" y="5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7" y="45"/>
                    <a:pt x="35" y="41"/>
                    <a:pt x="51" y="33"/>
                  </a:cubicBezTo>
                  <a:cubicBezTo>
                    <a:pt x="70" y="24"/>
                    <a:pt x="87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4" name="Freeform 66"/>
            <p:cNvSpPr>
              <a:spLocks/>
            </p:cNvSpPr>
            <p:nvPr userDrawn="1"/>
          </p:nvSpPr>
          <p:spPr bwMode="auto">
            <a:xfrm>
              <a:off x="320675" y="3003550"/>
              <a:ext cx="350838" cy="152400"/>
            </a:xfrm>
            <a:custGeom>
              <a:avLst/>
              <a:gdLst>
                <a:gd name="T0" fmla="*/ 105 w 105"/>
                <a:gd name="T1" fmla="*/ 0 h 47"/>
                <a:gd name="T2" fmla="*/ 105 w 105"/>
                <a:gd name="T3" fmla="*/ 3 h 47"/>
                <a:gd name="T4" fmla="*/ 79 w 105"/>
                <a:gd name="T5" fmla="*/ 19 h 47"/>
                <a:gd name="T6" fmla="*/ 0 w 105"/>
                <a:gd name="T7" fmla="*/ 47 h 47"/>
                <a:gd name="T8" fmla="*/ 0 w 105"/>
                <a:gd name="T9" fmla="*/ 45 h 47"/>
                <a:gd name="T10" fmla="*/ 53 w 105"/>
                <a:gd name="T11" fmla="*/ 31 h 47"/>
                <a:gd name="T12" fmla="*/ 105 w 105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7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6" y="8"/>
                    <a:pt x="88" y="13"/>
                    <a:pt x="79" y="19"/>
                  </a:cubicBezTo>
                  <a:cubicBezTo>
                    <a:pt x="55" y="34"/>
                    <a:pt x="28" y="44"/>
                    <a:pt x="0" y="4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8" y="43"/>
                    <a:pt x="36" y="39"/>
                    <a:pt x="53" y="31"/>
                  </a:cubicBezTo>
                  <a:cubicBezTo>
                    <a:pt x="72" y="23"/>
                    <a:pt x="88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5" name="Freeform 67"/>
            <p:cNvSpPr>
              <a:spLocks/>
            </p:cNvSpPr>
            <p:nvPr userDrawn="1"/>
          </p:nvSpPr>
          <p:spPr bwMode="auto">
            <a:xfrm>
              <a:off x="320675" y="2957513"/>
              <a:ext cx="350838" cy="139700"/>
            </a:xfrm>
            <a:custGeom>
              <a:avLst/>
              <a:gdLst>
                <a:gd name="T0" fmla="*/ 105 w 105"/>
                <a:gd name="T1" fmla="*/ 0 h 43"/>
                <a:gd name="T2" fmla="*/ 105 w 105"/>
                <a:gd name="T3" fmla="*/ 2 h 43"/>
                <a:gd name="T4" fmla="*/ 82 w 105"/>
                <a:gd name="T5" fmla="*/ 16 h 43"/>
                <a:gd name="T6" fmla="*/ 0 w 105"/>
                <a:gd name="T7" fmla="*/ 43 h 43"/>
                <a:gd name="T8" fmla="*/ 0 w 105"/>
                <a:gd name="T9" fmla="*/ 40 h 43"/>
                <a:gd name="T10" fmla="*/ 56 w 105"/>
                <a:gd name="T11" fmla="*/ 27 h 43"/>
                <a:gd name="T12" fmla="*/ 105 w 105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7" y="6"/>
                    <a:pt x="89" y="11"/>
                    <a:pt x="82" y="16"/>
                  </a:cubicBezTo>
                  <a:cubicBezTo>
                    <a:pt x="57" y="31"/>
                    <a:pt x="29" y="41"/>
                    <a:pt x="0" y="4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9" y="39"/>
                    <a:pt x="38" y="35"/>
                    <a:pt x="56" y="27"/>
                  </a:cubicBezTo>
                  <a:cubicBezTo>
                    <a:pt x="74" y="20"/>
                    <a:pt x="89" y="9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6" name="Freeform 68"/>
            <p:cNvSpPr>
              <a:spLocks/>
            </p:cNvSpPr>
            <p:nvPr userDrawn="1"/>
          </p:nvSpPr>
          <p:spPr bwMode="auto">
            <a:xfrm>
              <a:off x="320675" y="2911475"/>
              <a:ext cx="350838" cy="127000"/>
            </a:xfrm>
            <a:custGeom>
              <a:avLst/>
              <a:gdLst>
                <a:gd name="T0" fmla="*/ 105 w 105"/>
                <a:gd name="T1" fmla="*/ 0 h 39"/>
                <a:gd name="T2" fmla="*/ 105 w 105"/>
                <a:gd name="T3" fmla="*/ 2 h 39"/>
                <a:gd name="T4" fmla="*/ 85 w 105"/>
                <a:gd name="T5" fmla="*/ 13 h 39"/>
                <a:gd name="T6" fmla="*/ 0 w 105"/>
                <a:gd name="T7" fmla="*/ 39 h 39"/>
                <a:gd name="T8" fmla="*/ 0 w 105"/>
                <a:gd name="T9" fmla="*/ 36 h 39"/>
                <a:gd name="T10" fmla="*/ 60 w 105"/>
                <a:gd name="T11" fmla="*/ 24 h 39"/>
                <a:gd name="T12" fmla="*/ 105 w 105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9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8" y="5"/>
                    <a:pt x="91" y="9"/>
                    <a:pt x="85" y="13"/>
                  </a:cubicBezTo>
                  <a:cubicBezTo>
                    <a:pt x="59" y="29"/>
                    <a:pt x="30" y="38"/>
                    <a:pt x="0" y="3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0" y="36"/>
                    <a:pt x="41" y="32"/>
                    <a:pt x="60" y="24"/>
                  </a:cubicBezTo>
                  <a:cubicBezTo>
                    <a:pt x="76" y="17"/>
                    <a:pt x="90" y="8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7" name="Freeform 69"/>
            <p:cNvSpPr>
              <a:spLocks/>
            </p:cNvSpPr>
            <p:nvPr userDrawn="1"/>
          </p:nvSpPr>
          <p:spPr bwMode="auto">
            <a:xfrm>
              <a:off x="320675" y="2865438"/>
              <a:ext cx="350838" cy="114300"/>
            </a:xfrm>
            <a:custGeom>
              <a:avLst/>
              <a:gdLst>
                <a:gd name="T0" fmla="*/ 105 w 105"/>
                <a:gd name="T1" fmla="*/ 0 h 35"/>
                <a:gd name="T2" fmla="*/ 105 w 105"/>
                <a:gd name="T3" fmla="*/ 2 h 35"/>
                <a:gd name="T4" fmla="*/ 88 w 105"/>
                <a:gd name="T5" fmla="*/ 11 h 35"/>
                <a:gd name="T6" fmla="*/ 0 w 105"/>
                <a:gd name="T7" fmla="*/ 34 h 35"/>
                <a:gd name="T8" fmla="*/ 0 w 105"/>
                <a:gd name="T9" fmla="*/ 32 h 35"/>
                <a:gd name="T10" fmla="*/ 63 w 105"/>
                <a:gd name="T11" fmla="*/ 21 h 35"/>
                <a:gd name="T12" fmla="*/ 105 w 105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5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9" y="5"/>
                    <a:pt x="93" y="8"/>
                    <a:pt x="88" y="11"/>
                  </a:cubicBezTo>
                  <a:cubicBezTo>
                    <a:pt x="61" y="27"/>
                    <a:pt x="31" y="35"/>
                    <a:pt x="0" y="3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1" y="33"/>
                    <a:pt x="43" y="29"/>
                    <a:pt x="63" y="21"/>
                  </a:cubicBezTo>
                  <a:cubicBezTo>
                    <a:pt x="78" y="16"/>
                    <a:pt x="91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8" name="Freeform 70"/>
            <p:cNvSpPr>
              <a:spLocks/>
            </p:cNvSpPr>
            <p:nvPr userDrawn="1"/>
          </p:nvSpPr>
          <p:spPr bwMode="auto">
            <a:xfrm>
              <a:off x="320675" y="2819400"/>
              <a:ext cx="350838" cy="107950"/>
            </a:xfrm>
            <a:custGeom>
              <a:avLst/>
              <a:gdLst>
                <a:gd name="T0" fmla="*/ 105 w 105"/>
                <a:gd name="T1" fmla="*/ 0 h 33"/>
                <a:gd name="T2" fmla="*/ 105 w 105"/>
                <a:gd name="T3" fmla="*/ 2 h 33"/>
                <a:gd name="T4" fmla="*/ 91 w 105"/>
                <a:gd name="T5" fmla="*/ 10 h 33"/>
                <a:gd name="T6" fmla="*/ 0 w 105"/>
                <a:gd name="T7" fmla="*/ 30 h 33"/>
                <a:gd name="T8" fmla="*/ 0 w 105"/>
                <a:gd name="T9" fmla="*/ 28 h 33"/>
                <a:gd name="T10" fmla="*/ 3 w 105"/>
                <a:gd name="T11" fmla="*/ 28 h 33"/>
                <a:gd name="T12" fmla="*/ 67 w 105"/>
                <a:gd name="T13" fmla="*/ 19 h 33"/>
                <a:gd name="T14" fmla="*/ 105 w 105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3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100" y="4"/>
                    <a:pt x="96" y="7"/>
                    <a:pt x="91" y="10"/>
                  </a:cubicBezTo>
                  <a:cubicBezTo>
                    <a:pt x="64" y="25"/>
                    <a:pt x="31" y="33"/>
                    <a:pt x="0" y="3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28"/>
                    <a:pt x="2" y="28"/>
                    <a:pt x="3" y="28"/>
                  </a:cubicBezTo>
                  <a:cubicBezTo>
                    <a:pt x="25" y="29"/>
                    <a:pt x="47" y="27"/>
                    <a:pt x="67" y="19"/>
                  </a:cubicBezTo>
                  <a:cubicBezTo>
                    <a:pt x="80" y="14"/>
                    <a:pt x="93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9" name="Freeform 71"/>
            <p:cNvSpPr>
              <a:spLocks/>
            </p:cNvSpPr>
            <p:nvPr userDrawn="1"/>
          </p:nvSpPr>
          <p:spPr bwMode="auto">
            <a:xfrm>
              <a:off x="320675" y="2816225"/>
              <a:ext cx="284163" cy="55563"/>
            </a:xfrm>
            <a:custGeom>
              <a:avLst/>
              <a:gdLst>
                <a:gd name="T0" fmla="*/ 85 w 85"/>
                <a:gd name="T1" fmla="*/ 0 h 17"/>
                <a:gd name="T2" fmla="*/ 0 w 85"/>
                <a:gd name="T3" fmla="*/ 14 h 17"/>
                <a:gd name="T4" fmla="*/ 0 w 85"/>
                <a:gd name="T5" fmla="*/ 11 h 17"/>
                <a:gd name="T6" fmla="*/ 8 w 85"/>
                <a:gd name="T7" fmla="*/ 12 h 17"/>
                <a:gd name="T8" fmla="*/ 71 w 85"/>
                <a:gd name="T9" fmla="*/ 4 h 17"/>
                <a:gd name="T10" fmla="*/ 80 w 85"/>
                <a:gd name="T11" fmla="*/ 0 h 17"/>
                <a:gd name="T12" fmla="*/ 85 w 85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7">
                  <a:moveTo>
                    <a:pt x="85" y="0"/>
                  </a:moveTo>
                  <a:cubicBezTo>
                    <a:pt x="58" y="12"/>
                    <a:pt x="29" y="17"/>
                    <a:pt x="0" y="1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2"/>
                    <a:pt x="5" y="12"/>
                    <a:pt x="8" y="12"/>
                  </a:cubicBezTo>
                  <a:cubicBezTo>
                    <a:pt x="29" y="13"/>
                    <a:pt x="51" y="11"/>
                    <a:pt x="71" y="4"/>
                  </a:cubicBezTo>
                  <a:cubicBezTo>
                    <a:pt x="74" y="3"/>
                    <a:pt x="77" y="1"/>
                    <a:pt x="80" y="0"/>
                  </a:cubicBezTo>
                  <a:lnTo>
                    <a:pt x="8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</p:grpSp>
      <p:sp>
        <p:nvSpPr>
          <p:cNvPr id="26" name="Title 4"/>
          <p:cNvSpPr>
            <a:spLocks noGrp="1"/>
          </p:cNvSpPr>
          <p:nvPr>
            <p:ph type="title" hasCustomPrompt="1"/>
          </p:nvPr>
        </p:nvSpPr>
        <p:spPr>
          <a:xfrm>
            <a:off x="587375" y="370764"/>
            <a:ext cx="4516438" cy="1473911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pic>
        <p:nvPicPr>
          <p:cNvPr id="27" name="Billede 2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70792" y="820387"/>
            <a:ext cx="6943368" cy="5825654"/>
          </a:xfrm>
          <a:prstGeom prst="rect">
            <a:avLst/>
          </a:prstGeom>
        </p:spPr>
      </p:pic>
      <p:sp>
        <p:nvSpPr>
          <p:cNvPr id="28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5953820" y="1240418"/>
            <a:ext cx="6238180" cy="3503032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  <p:sp>
        <p:nvSpPr>
          <p:cNvPr id="29" name="Pladsholder til tekst 10"/>
          <p:cNvSpPr>
            <a:spLocks noGrp="1"/>
          </p:cNvSpPr>
          <p:nvPr>
            <p:ph type="body" sz="quarter" idx="12"/>
          </p:nvPr>
        </p:nvSpPr>
        <p:spPr>
          <a:xfrm>
            <a:off x="587375" y="2065337"/>
            <a:ext cx="4516438" cy="3243263"/>
          </a:xfrm>
        </p:spPr>
        <p:txBody>
          <a:bodyPr rtlCol="0"/>
          <a:lstStyle>
            <a:lvl1pPr marL="285750" indent="-285750">
              <a:buFontTx/>
              <a:buBlip>
                <a:blip r:embed="rId3"/>
              </a:buBlip>
              <a:defRPr/>
            </a:lvl1pPr>
          </a:lstStyle>
          <a:p>
            <a:pPr lvl="0" rtl="0"/>
            <a:r>
              <a:rPr lang="en-GB"/>
              <a:t>Rediger typografien i masterens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_Høj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587374" y="367628"/>
            <a:ext cx="4886993" cy="1621619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sp>
        <p:nvSpPr>
          <p:cNvPr id="11" name="Pladsholder til diagram 10"/>
          <p:cNvSpPr>
            <a:spLocks noGrp="1"/>
          </p:cNvSpPr>
          <p:nvPr>
            <p:ph type="chart" sz="quarter" idx="12"/>
          </p:nvPr>
        </p:nvSpPr>
        <p:spPr>
          <a:xfrm>
            <a:off x="6096000" y="2262579"/>
            <a:ext cx="5524500" cy="3572737"/>
          </a:xfrm>
        </p:spPr>
        <p:txBody>
          <a:bodyPr rtlCol="0"/>
          <a:lstStyle/>
          <a:p>
            <a:pPr rtl="0"/>
            <a:endParaRPr lang="da-DK"/>
          </a:p>
        </p:txBody>
      </p:sp>
      <p:sp>
        <p:nvSpPr>
          <p:cNvPr id="13" name="Pladsholder til tekst 12"/>
          <p:cNvSpPr>
            <a:spLocks noGrp="1"/>
          </p:cNvSpPr>
          <p:nvPr>
            <p:ph type="body" sz="quarter" idx="13" hasCustomPrompt="1"/>
          </p:nvPr>
        </p:nvSpPr>
        <p:spPr>
          <a:xfrm>
            <a:off x="587375" y="2262579"/>
            <a:ext cx="4886992" cy="3572737"/>
          </a:xfrm>
        </p:spPr>
        <p:txBody>
          <a:bodyPr rtlCol="0">
            <a:normAutofit/>
          </a:bodyPr>
          <a:lstStyle>
            <a:lvl2pPr marL="285750" indent="-285750">
              <a:buFontTx/>
              <a:buBlip>
                <a:blip r:embed="rId2"/>
              </a:buBlip>
              <a:defRPr sz="1600" baseline="0"/>
            </a:lvl2pPr>
          </a:lstStyle>
          <a:p>
            <a:pPr lvl="1" rtl="0"/>
            <a:r>
              <a:rPr lang="en-GB"/>
              <a:t>INSERT TEXT</a:t>
            </a:r>
          </a:p>
        </p:txBody>
      </p:sp>
      <p:sp>
        <p:nvSpPr>
          <p:cNvPr id="6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339887" y="593223"/>
            <a:ext cx="57146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1000" b="1" i="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</a:lstStyle>
          <a:p>
            <a:pPr rtl="0"/>
            <a:fld id="{D8D877B3-D348-4611-9BDB-C5374591D951}" type="slidenum">
              <a:rPr lang="en-US" smtClean="0"/>
              <a:pPr rtl="0"/>
              <a:t>‹Nº›</a:t>
            </a:fld>
            <a:endParaRPr lang="en-US" dirty="0"/>
          </a:p>
        </p:txBody>
      </p: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lede _ b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7438768" y="0"/>
            <a:ext cx="4753232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‹Nº›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587374" y="359273"/>
            <a:ext cx="4490445" cy="1621619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sp>
        <p:nvSpPr>
          <p:cNvPr id="4" name="Pladsholder til tekst 3"/>
          <p:cNvSpPr>
            <a:spLocks noGrp="1"/>
          </p:cNvSpPr>
          <p:nvPr>
            <p:ph type="body" sz="quarter" idx="12" hasCustomPrompt="1"/>
          </p:nvPr>
        </p:nvSpPr>
        <p:spPr>
          <a:xfrm>
            <a:off x="587375" y="2143359"/>
            <a:ext cx="4490445" cy="3752115"/>
          </a:xfrm>
        </p:spPr>
        <p:txBody>
          <a:bodyPr rtlCol="0"/>
          <a:lstStyle>
            <a:lvl1pPr marL="285750" indent="-285750">
              <a:lnSpc>
                <a:spcPct val="100000"/>
              </a:lnSpc>
              <a:spcBef>
                <a:spcPts val="600"/>
              </a:spcBef>
              <a:buFontTx/>
              <a:buBlip>
                <a:blip r:embed="rId2"/>
              </a:buBlip>
              <a:defRPr sz="1600" baseline="0"/>
            </a:lvl1pPr>
          </a:lstStyle>
          <a:p>
            <a:pPr lvl="0" rtl="0"/>
            <a:r>
              <a:rPr lang="en-GB"/>
              <a:t>Insert bullets</a:t>
            </a:r>
            <a:endParaRPr lang="da-DK" dirty="0"/>
          </a:p>
          <a:p>
            <a:pPr lvl="0" rtl="0"/>
            <a:endParaRPr lang="da-DK" dirty="0"/>
          </a:p>
          <a:p>
            <a:pPr lvl="0" rtl="0"/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4986074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å layout - Billede høj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7427913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‹Nº›</a:t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7427913" y="0"/>
            <a:ext cx="4764087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  <p:sp>
        <p:nvSpPr>
          <p:cNvPr id="6" name="Title 4"/>
          <p:cNvSpPr>
            <a:spLocks noGrp="1"/>
          </p:cNvSpPr>
          <p:nvPr>
            <p:ph type="title" hasCustomPrompt="1"/>
          </p:nvPr>
        </p:nvSpPr>
        <p:spPr>
          <a:xfrm>
            <a:off x="587374" y="373446"/>
            <a:ext cx="4683125" cy="1471230"/>
          </a:xfrm>
        </p:spPr>
        <p:txBody>
          <a:bodyPr rtlCol="0"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sp>
        <p:nvSpPr>
          <p:cNvPr id="4" name="Pladsholder til tekst 3"/>
          <p:cNvSpPr>
            <a:spLocks noGrp="1"/>
          </p:cNvSpPr>
          <p:nvPr>
            <p:ph type="body" sz="quarter" idx="12" hasCustomPrompt="1"/>
          </p:nvPr>
        </p:nvSpPr>
        <p:spPr>
          <a:xfrm>
            <a:off x="583406" y="2101809"/>
            <a:ext cx="4687094" cy="3765591"/>
          </a:xfrm>
        </p:spPr>
        <p:txBody>
          <a:bodyPr rtlCol="0"/>
          <a:lstStyle>
            <a:lvl1pPr marL="285750" indent="-285750">
              <a:buFontTx/>
              <a:buBlip>
                <a:blip r:embed="rId2"/>
              </a:buBlip>
              <a:defRPr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GB"/>
              <a:t>Insert text here</a:t>
            </a:r>
            <a:endParaRPr lang="da-DK" dirty="0"/>
          </a:p>
        </p:txBody>
      </p:sp>
      <p:grpSp>
        <p:nvGrpSpPr>
          <p:cNvPr id="2" name="Gruppe 1"/>
          <p:cNvGrpSpPr/>
          <p:nvPr userDrawn="1"/>
        </p:nvGrpSpPr>
        <p:grpSpPr>
          <a:xfrm>
            <a:off x="-3502" y="657225"/>
            <a:ext cx="405154" cy="1182460"/>
            <a:chOff x="-3502" y="657225"/>
            <a:chExt cx="405154" cy="1182460"/>
          </a:xfrm>
          <a:solidFill>
            <a:schemeClr val="bg1"/>
          </a:solidFill>
        </p:grpSpPr>
        <p:sp>
          <p:nvSpPr>
            <p:cNvPr id="56" name="Freeform 53"/>
            <p:cNvSpPr>
              <a:spLocks/>
            </p:cNvSpPr>
            <p:nvPr userDrawn="1"/>
          </p:nvSpPr>
          <p:spPr bwMode="auto">
            <a:xfrm>
              <a:off x="328321" y="1768187"/>
              <a:ext cx="73331" cy="71498"/>
            </a:xfrm>
            <a:custGeom>
              <a:avLst/>
              <a:gdLst>
                <a:gd name="T0" fmla="*/ 19 w 19"/>
                <a:gd name="T1" fmla="*/ 0 h 19"/>
                <a:gd name="T2" fmla="*/ 19 w 19"/>
                <a:gd name="T3" fmla="*/ 4 h 19"/>
                <a:gd name="T4" fmla="*/ 3 w 19"/>
                <a:gd name="T5" fmla="*/ 19 h 19"/>
                <a:gd name="T6" fmla="*/ 0 w 19"/>
                <a:gd name="T7" fmla="*/ 19 h 19"/>
                <a:gd name="T8" fmla="*/ 19 w 1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9" y="0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4" y="9"/>
                    <a:pt x="8" y="14"/>
                    <a:pt x="3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6" y="13"/>
                    <a:pt x="13" y="7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57" name="Freeform 54"/>
            <p:cNvSpPr>
              <a:spLocks/>
            </p:cNvSpPr>
            <p:nvPr userDrawn="1"/>
          </p:nvSpPr>
          <p:spPr bwMode="auto">
            <a:xfrm>
              <a:off x="236657" y="1685690"/>
              <a:ext cx="164995" cy="153995"/>
            </a:xfrm>
            <a:custGeom>
              <a:avLst/>
              <a:gdLst>
                <a:gd name="T0" fmla="*/ 43 w 43"/>
                <a:gd name="T1" fmla="*/ 0 h 41"/>
                <a:gd name="T2" fmla="*/ 43 w 43"/>
                <a:gd name="T3" fmla="*/ 4 h 41"/>
                <a:gd name="T4" fmla="*/ 7 w 43"/>
                <a:gd name="T5" fmla="*/ 38 h 41"/>
                <a:gd name="T6" fmla="*/ 3 w 43"/>
                <a:gd name="T7" fmla="*/ 41 h 41"/>
                <a:gd name="T8" fmla="*/ 0 w 43"/>
                <a:gd name="T9" fmla="*/ 41 h 41"/>
                <a:gd name="T10" fmla="*/ 42 w 43"/>
                <a:gd name="T11" fmla="*/ 1 h 41"/>
                <a:gd name="T12" fmla="*/ 43 w 43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1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31" y="14"/>
                    <a:pt x="19" y="26"/>
                    <a:pt x="7" y="38"/>
                  </a:cubicBezTo>
                  <a:cubicBezTo>
                    <a:pt x="6" y="39"/>
                    <a:pt x="5" y="40"/>
                    <a:pt x="3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4" y="28"/>
                    <a:pt x="27" y="14"/>
                    <a:pt x="42" y="1"/>
                  </a:cubicBezTo>
                  <a:cubicBezTo>
                    <a:pt x="42" y="1"/>
                    <a:pt x="43" y="1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58" name="Freeform 55"/>
            <p:cNvSpPr>
              <a:spLocks/>
            </p:cNvSpPr>
            <p:nvPr userDrawn="1"/>
          </p:nvSpPr>
          <p:spPr bwMode="auto">
            <a:xfrm>
              <a:off x="124827" y="1605026"/>
              <a:ext cx="276825" cy="234659"/>
            </a:xfrm>
            <a:custGeom>
              <a:avLst/>
              <a:gdLst>
                <a:gd name="T0" fmla="*/ 72 w 72"/>
                <a:gd name="T1" fmla="*/ 0 h 62"/>
                <a:gd name="T2" fmla="*/ 72 w 72"/>
                <a:gd name="T3" fmla="*/ 3 h 62"/>
                <a:gd name="T4" fmla="*/ 35 w 72"/>
                <a:gd name="T5" fmla="*/ 37 h 62"/>
                <a:gd name="T6" fmla="*/ 4 w 72"/>
                <a:gd name="T7" fmla="*/ 62 h 62"/>
                <a:gd name="T8" fmla="*/ 0 w 72"/>
                <a:gd name="T9" fmla="*/ 62 h 62"/>
                <a:gd name="T10" fmla="*/ 7 w 72"/>
                <a:gd name="T11" fmla="*/ 58 h 62"/>
                <a:gd name="T12" fmla="*/ 70 w 72"/>
                <a:gd name="T13" fmla="*/ 2 h 62"/>
                <a:gd name="T14" fmla="*/ 72 w 72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2">
                  <a:moveTo>
                    <a:pt x="72" y="0"/>
                  </a:moveTo>
                  <a:cubicBezTo>
                    <a:pt x="72" y="3"/>
                    <a:pt x="72" y="3"/>
                    <a:pt x="72" y="3"/>
                  </a:cubicBezTo>
                  <a:cubicBezTo>
                    <a:pt x="59" y="14"/>
                    <a:pt x="47" y="25"/>
                    <a:pt x="35" y="37"/>
                  </a:cubicBezTo>
                  <a:cubicBezTo>
                    <a:pt x="26" y="46"/>
                    <a:pt x="15" y="55"/>
                    <a:pt x="4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" y="61"/>
                    <a:pt x="5" y="59"/>
                    <a:pt x="7" y="58"/>
                  </a:cubicBezTo>
                  <a:cubicBezTo>
                    <a:pt x="30" y="41"/>
                    <a:pt x="48" y="20"/>
                    <a:pt x="70" y="2"/>
                  </a:cubicBezTo>
                  <a:cubicBezTo>
                    <a:pt x="70" y="1"/>
                    <a:pt x="71" y="1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59" name="Freeform 56"/>
            <p:cNvSpPr>
              <a:spLocks/>
            </p:cNvSpPr>
            <p:nvPr userDrawn="1"/>
          </p:nvSpPr>
          <p:spPr bwMode="auto">
            <a:xfrm>
              <a:off x="-3502" y="1526195"/>
              <a:ext cx="405154" cy="302490"/>
            </a:xfrm>
            <a:custGeom>
              <a:avLst/>
              <a:gdLst>
                <a:gd name="T0" fmla="*/ 105 w 105"/>
                <a:gd name="T1" fmla="*/ 0 h 80"/>
                <a:gd name="T2" fmla="*/ 105 w 105"/>
                <a:gd name="T3" fmla="*/ 3 h 80"/>
                <a:gd name="T4" fmla="*/ 67 w 105"/>
                <a:gd name="T5" fmla="*/ 37 h 80"/>
                <a:gd name="T6" fmla="*/ 0 w 105"/>
                <a:gd name="T7" fmla="*/ 80 h 80"/>
                <a:gd name="T8" fmla="*/ 0 w 105"/>
                <a:gd name="T9" fmla="*/ 77 h 80"/>
                <a:gd name="T10" fmla="*/ 39 w 105"/>
                <a:gd name="T11" fmla="*/ 57 h 80"/>
                <a:gd name="T12" fmla="*/ 102 w 105"/>
                <a:gd name="T13" fmla="*/ 3 h 80"/>
                <a:gd name="T14" fmla="*/ 105 w 105"/>
                <a:gd name="T1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80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4"/>
                    <a:pt x="80" y="25"/>
                    <a:pt x="67" y="37"/>
                  </a:cubicBezTo>
                  <a:cubicBezTo>
                    <a:pt x="48" y="55"/>
                    <a:pt x="25" y="70"/>
                    <a:pt x="0" y="8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4" y="72"/>
                    <a:pt x="27" y="65"/>
                    <a:pt x="39" y="57"/>
                  </a:cubicBezTo>
                  <a:cubicBezTo>
                    <a:pt x="62" y="41"/>
                    <a:pt x="81" y="21"/>
                    <a:pt x="102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0" name="Freeform 57"/>
            <p:cNvSpPr>
              <a:spLocks/>
            </p:cNvSpPr>
            <p:nvPr userDrawn="1"/>
          </p:nvSpPr>
          <p:spPr bwMode="auto">
            <a:xfrm>
              <a:off x="-3502" y="1454698"/>
              <a:ext cx="405154" cy="287824"/>
            </a:xfrm>
            <a:custGeom>
              <a:avLst/>
              <a:gdLst>
                <a:gd name="T0" fmla="*/ 105 w 105"/>
                <a:gd name="T1" fmla="*/ 0 h 76"/>
                <a:gd name="T2" fmla="*/ 105 w 105"/>
                <a:gd name="T3" fmla="*/ 2 h 76"/>
                <a:gd name="T4" fmla="*/ 67 w 105"/>
                <a:gd name="T5" fmla="*/ 35 h 76"/>
                <a:gd name="T6" fmla="*/ 0 w 105"/>
                <a:gd name="T7" fmla="*/ 76 h 76"/>
                <a:gd name="T8" fmla="*/ 0 w 105"/>
                <a:gd name="T9" fmla="*/ 74 h 76"/>
                <a:gd name="T10" fmla="*/ 39 w 105"/>
                <a:gd name="T11" fmla="*/ 54 h 76"/>
                <a:gd name="T12" fmla="*/ 101 w 105"/>
                <a:gd name="T13" fmla="*/ 2 h 76"/>
                <a:gd name="T14" fmla="*/ 105 w 105"/>
                <a:gd name="T1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6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3"/>
                    <a:pt x="79" y="24"/>
                    <a:pt x="67" y="35"/>
                  </a:cubicBezTo>
                  <a:cubicBezTo>
                    <a:pt x="48" y="52"/>
                    <a:pt x="25" y="67"/>
                    <a:pt x="0" y="76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4" y="69"/>
                    <a:pt x="27" y="62"/>
                    <a:pt x="39" y="54"/>
                  </a:cubicBezTo>
                  <a:cubicBezTo>
                    <a:pt x="62" y="39"/>
                    <a:pt x="80" y="19"/>
                    <a:pt x="101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1" name="Freeform 58"/>
            <p:cNvSpPr>
              <a:spLocks/>
            </p:cNvSpPr>
            <p:nvPr userDrawn="1"/>
          </p:nvSpPr>
          <p:spPr bwMode="auto">
            <a:xfrm>
              <a:off x="-3502" y="1379534"/>
              <a:ext cx="405154" cy="278657"/>
            </a:xfrm>
            <a:custGeom>
              <a:avLst/>
              <a:gdLst>
                <a:gd name="T0" fmla="*/ 105 w 105"/>
                <a:gd name="T1" fmla="*/ 0 h 74"/>
                <a:gd name="T2" fmla="*/ 105 w 105"/>
                <a:gd name="T3" fmla="*/ 3 h 74"/>
                <a:gd name="T4" fmla="*/ 67 w 105"/>
                <a:gd name="T5" fmla="*/ 34 h 74"/>
                <a:gd name="T6" fmla="*/ 0 w 105"/>
                <a:gd name="T7" fmla="*/ 74 h 74"/>
                <a:gd name="T8" fmla="*/ 0 w 105"/>
                <a:gd name="T9" fmla="*/ 72 h 74"/>
                <a:gd name="T10" fmla="*/ 39 w 105"/>
                <a:gd name="T11" fmla="*/ 52 h 74"/>
                <a:gd name="T12" fmla="*/ 101 w 105"/>
                <a:gd name="T13" fmla="*/ 3 h 74"/>
                <a:gd name="T14" fmla="*/ 105 w 10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3"/>
                    <a:pt x="79" y="24"/>
                    <a:pt x="67" y="34"/>
                  </a:cubicBezTo>
                  <a:cubicBezTo>
                    <a:pt x="47" y="51"/>
                    <a:pt x="25" y="65"/>
                    <a:pt x="0" y="74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4" y="67"/>
                    <a:pt x="27" y="60"/>
                    <a:pt x="39" y="52"/>
                  </a:cubicBezTo>
                  <a:cubicBezTo>
                    <a:pt x="62" y="38"/>
                    <a:pt x="80" y="19"/>
                    <a:pt x="101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2" name="Freeform 59"/>
            <p:cNvSpPr>
              <a:spLocks/>
            </p:cNvSpPr>
            <p:nvPr userDrawn="1"/>
          </p:nvSpPr>
          <p:spPr bwMode="auto">
            <a:xfrm>
              <a:off x="-3502" y="1311703"/>
              <a:ext cx="405154" cy="263991"/>
            </a:xfrm>
            <a:custGeom>
              <a:avLst/>
              <a:gdLst>
                <a:gd name="T0" fmla="*/ 105 w 105"/>
                <a:gd name="T1" fmla="*/ 0 h 70"/>
                <a:gd name="T2" fmla="*/ 105 w 105"/>
                <a:gd name="T3" fmla="*/ 2 h 70"/>
                <a:gd name="T4" fmla="*/ 67 w 105"/>
                <a:gd name="T5" fmla="*/ 32 h 70"/>
                <a:gd name="T6" fmla="*/ 0 w 105"/>
                <a:gd name="T7" fmla="*/ 70 h 70"/>
                <a:gd name="T8" fmla="*/ 0 w 105"/>
                <a:gd name="T9" fmla="*/ 68 h 70"/>
                <a:gd name="T10" fmla="*/ 40 w 105"/>
                <a:gd name="T11" fmla="*/ 50 h 70"/>
                <a:gd name="T12" fmla="*/ 102 w 105"/>
                <a:gd name="T13" fmla="*/ 2 h 70"/>
                <a:gd name="T14" fmla="*/ 105 w 105"/>
                <a:gd name="T1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2"/>
                    <a:pt x="80" y="22"/>
                    <a:pt x="67" y="32"/>
                  </a:cubicBezTo>
                  <a:cubicBezTo>
                    <a:pt x="48" y="49"/>
                    <a:pt x="25" y="62"/>
                    <a:pt x="0" y="7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4" y="63"/>
                    <a:pt x="27" y="57"/>
                    <a:pt x="40" y="50"/>
                  </a:cubicBezTo>
                  <a:cubicBezTo>
                    <a:pt x="62" y="36"/>
                    <a:pt x="81" y="18"/>
                    <a:pt x="102" y="2"/>
                  </a:cubicBezTo>
                  <a:cubicBezTo>
                    <a:pt x="103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3" name="Freeform 60"/>
            <p:cNvSpPr>
              <a:spLocks/>
            </p:cNvSpPr>
            <p:nvPr userDrawn="1"/>
          </p:nvSpPr>
          <p:spPr bwMode="auto">
            <a:xfrm>
              <a:off x="-3502" y="1243872"/>
              <a:ext cx="405154" cy="252991"/>
            </a:xfrm>
            <a:custGeom>
              <a:avLst/>
              <a:gdLst>
                <a:gd name="T0" fmla="*/ 105 w 105"/>
                <a:gd name="T1" fmla="*/ 0 h 67"/>
                <a:gd name="T2" fmla="*/ 105 w 105"/>
                <a:gd name="T3" fmla="*/ 2 h 67"/>
                <a:gd name="T4" fmla="*/ 68 w 105"/>
                <a:gd name="T5" fmla="*/ 31 h 67"/>
                <a:gd name="T6" fmla="*/ 0 w 105"/>
                <a:gd name="T7" fmla="*/ 67 h 67"/>
                <a:gd name="T8" fmla="*/ 0 w 105"/>
                <a:gd name="T9" fmla="*/ 65 h 67"/>
                <a:gd name="T10" fmla="*/ 41 w 105"/>
                <a:gd name="T11" fmla="*/ 47 h 67"/>
                <a:gd name="T12" fmla="*/ 102 w 105"/>
                <a:gd name="T13" fmla="*/ 2 h 67"/>
                <a:gd name="T14" fmla="*/ 105 w 105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7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1"/>
                    <a:pt x="80" y="21"/>
                    <a:pt x="68" y="31"/>
                  </a:cubicBezTo>
                  <a:cubicBezTo>
                    <a:pt x="48" y="47"/>
                    <a:pt x="25" y="60"/>
                    <a:pt x="0" y="6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4" y="61"/>
                    <a:pt x="28" y="55"/>
                    <a:pt x="41" y="47"/>
                  </a:cubicBezTo>
                  <a:cubicBezTo>
                    <a:pt x="63" y="34"/>
                    <a:pt x="81" y="17"/>
                    <a:pt x="102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4" name="Freeform 61"/>
            <p:cNvSpPr>
              <a:spLocks/>
            </p:cNvSpPr>
            <p:nvPr userDrawn="1"/>
          </p:nvSpPr>
          <p:spPr bwMode="auto">
            <a:xfrm>
              <a:off x="-3502" y="1174207"/>
              <a:ext cx="405154" cy="245658"/>
            </a:xfrm>
            <a:custGeom>
              <a:avLst/>
              <a:gdLst>
                <a:gd name="T0" fmla="*/ 105 w 105"/>
                <a:gd name="T1" fmla="*/ 0 h 65"/>
                <a:gd name="T2" fmla="*/ 105 w 105"/>
                <a:gd name="T3" fmla="*/ 3 h 65"/>
                <a:gd name="T4" fmla="*/ 69 w 105"/>
                <a:gd name="T5" fmla="*/ 29 h 65"/>
                <a:gd name="T6" fmla="*/ 0 w 105"/>
                <a:gd name="T7" fmla="*/ 65 h 65"/>
                <a:gd name="T8" fmla="*/ 0 w 105"/>
                <a:gd name="T9" fmla="*/ 62 h 65"/>
                <a:gd name="T10" fmla="*/ 42 w 105"/>
                <a:gd name="T11" fmla="*/ 45 h 65"/>
                <a:gd name="T12" fmla="*/ 103 w 105"/>
                <a:gd name="T13" fmla="*/ 2 h 65"/>
                <a:gd name="T14" fmla="*/ 105 w 105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5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1" y="20"/>
                    <a:pt x="69" y="29"/>
                  </a:cubicBezTo>
                  <a:cubicBezTo>
                    <a:pt x="49" y="45"/>
                    <a:pt x="25" y="58"/>
                    <a:pt x="0" y="6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5" y="58"/>
                    <a:pt x="29" y="53"/>
                    <a:pt x="42" y="45"/>
                  </a:cubicBezTo>
                  <a:cubicBezTo>
                    <a:pt x="64" y="33"/>
                    <a:pt x="82" y="16"/>
                    <a:pt x="103" y="2"/>
                  </a:cubicBezTo>
                  <a:cubicBezTo>
                    <a:pt x="104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5" name="Freeform 62"/>
            <p:cNvSpPr>
              <a:spLocks/>
            </p:cNvSpPr>
            <p:nvPr userDrawn="1"/>
          </p:nvSpPr>
          <p:spPr bwMode="auto">
            <a:xfrm>
              <a:off x="-3502" y="1110043"/>
              <a:ext cx="405154" cy="230992"/>
            </a:xfrm>
            <a:custGeom>
              <a:avLst/>
              <a:gdLst>
                <a:gd name="T0" fmla="*/ 105 w 105"/>
                <a:gd name="T1" fmla="*/ 0 h 61"/>
                <a:gd name="T2" fmla="*/ 105 w 105"/>
                <a:gd name="T3" fmla="*/ 3 h 61"/>
                <a:gd name="T4" fmla="*/ 71 w 105"/>
                <a:gd name="T5" fmla="*/ 27 h 61"/>
                <a:gd name="T6" fmla="*/ 0 w 105"/>
                <a:gd name="T7" fmla="*/ 61 h 61"/>
                <a:gd name="T8" fmla="*/ 0 w 105"/>
                <a:gd name="T9" fmla="*/ 59 h 61"/>
                <a:gd name="T10" fmla="*/ 44 w 105"/>
                <a:gd name="T11" fmla="*/ 42 h 61"/>
                <a:gd name="T12" fmla="*/ 104 w 105"/>
                <a:gd name="T13" fmla="*/ 1 h 61"/>
                <a:gd name="T14" fmla="*/ 105 w 105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1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2" y="19"/>
                    <a:pt x="71" y="27"/>
                  </a:cubicBezTo>
                  <a:cubicBezTo>
                    <a:pt x="50" y="43"/>
                    <a:pt x="25" y="55"/>
                    <a:pt x="0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5" y="55"/>
                    <a:pt x="30" y="50"/>
                    <a:pt x="44" y="42"/>
                  </a:cubicBezTo>
                  <a:cubicBezTo>
                    <a:pt x="65" y="31"/>
                    <a:pt x="84" y="15"/>
                    <a:pt x="104" y="1"/>
                  </a:cubicBezTo>
                  <a:cubicBezTo>
                    <a:pt x="104" y="1"/>
                    <a:pt x="105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6" name="Freeform 63"/>
            <p:cNvSpPr>
              <a:spLocks/>
            </p:cNvSpPr>
            <p:nvPr userDrawn="1"/>
          </p:nvSpPr>
          <p:spPr bwMode="auto">
            <a:xfrm>
              <a:off x="-3502" y="1049545"/>
              <a:ext cx="405154" cy="219992"/>
            </a:xfrm>
            <a:custGeom>
              <a:avLst/>
              <a:gdLst>
                <a:gd name="T0" fmla="*/ 105 w 105"/>
                <a:gd name="T1" fmla="*/ 0 h 58"/>
                <a:gd name="T2" fmla="*/ 105 w 105"/>
                <a:gd name="T3" fmla="*/ 2 h 58"/>
                <a:gd name="T4" fmla="*/ 72 w 105"/>
                <a:gd name="T5" fmla="*/ 25 h 58"/>
                <a:gd name="T6" fmla="*/ 0 w 105"/>
                <a:gd name="T7" fmla="*/ 58 h 58"/>
                <a:gd name="T8" fmla="*/ 0 w 105"/>
                <a:gd name="T9" fmla="*/ 55 h 58"/>
                <a:gd name="T10" fmla="*/ 46 w 105"/>
                <a:gd name="T11" fmla="*/ 39 h 58"/>
                <a:gd name="T12" fmla="*/ 105 w 105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8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4" y="10"/>
                    <a:pt x="83" y="17"/>
                    <a:pt x="72" y="25"/>
                  </a:cubicBezTo>
                  <a:cubicBezTo>
                    <a:pt x="51" y="41"/>
                    <a:pt x="26" y="52"/>
                    <a:pt x="0" y="58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6" y="52"/>
                    <a:pt x="31" y="47"/>
                    <a:pt x="46" y="39"/>
                  </a:cubicBezTo>
                  <a:cubicBezTo>
                    <a:pt x="67" y="28"/>
                    <a:pt x="85" y="13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7" name="Freeform 64"/>
            <p:cNvSpPr>
              <a:spLocks/>
            </p:cNvSpPr>
            <p:nvPr userDrawn="1"/>
          </p:nvSpPr>
          <p:spPr bwMode="auto">
            <a:xfrm>
              <a:off x="-3502" y="989048"/>
              <a:ext cx="405154" cy="205326"/>
            </a:xfrm>
            <a:custGeom>
              <a:avLst/>
              <a:gdLst>
                <a:gd name="T0" fmla="*/ 105 w 105"/>
                <a:gd name="T1" fmla="*/ 0 h 54"/>
                <a:gd name="T2" fmla="*/ 105 w 105"/>
                <a:gd name="T3" fmla="*/ 2 h 54"/>
                <a:gd name="T4" fmla="*/ 74 w 105"/>
                <a:gd name="T5" fmla="*/ 23 h 54"/>
                <a:gd name="T6" fmla="*/ 0 w 105"/>
                <a:gd name="T7" fmla="*/ 54 h 54"/>
                <a:gd name="T8" fmla="*/ 0 w 105"/>
                <a:gd name="T9" fmla="*/ 52 h 54"/>
                <a:gd name="T10" fmla="*/ 48 w 105"/>
                <a:gd name="T11" fmla="*/ 36 h 54"/>
                <a:gd name="T12" fmla="*/ 105 w 105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4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9"/>
                    <a:pt x="84" y="16"/>
                    <a:pt x="74" y="23"/>
                  </a:cubicBezTo>
                  <a:cubicBezTo>
                    <a:pt x="52" y="38"/>
                    <a:pt x="27" y="49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7" y="49"/>
                    <a:pt x="33" y="44"/>
                    <a:pt x="48" y="36"/>
                  </a:cubicBezTo>
                  <a:cubicBezTo>
                    <a:pt x="68" y="26"/>
                    <a:pt x="86" y="12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8" name="Freeform 65"/>
            <p:cNvSpPr>
              <a:spLocks/>
            </p:cNvSpPr>
            <p:nvPr userDrawn="1"/>
          </p:nvSpPr>
          <p:spPr bwMode="auto">
            <a:xfrm>
              <a:off x="-3502" y="934049"/>
              <a:ext cx="405154" cy="188827"/>
            </a:xfrm>
            <a:custGeom>
              <a:avLst/>
              <a:gdLst>
                <a:gd name="T0" fmla="*/ 105 w 105"/>
                <a:gd name="T1" fmla="*/ 0 h 50"/>
                <a:gd name="T2" fmla="*/ 105 w 105"/>
                <a:gd name="T3" fmla="*/ 2 h 50"/>
                <a:gd name="T4" fmla="*/ 76 w 105"/>
                <a:gd name="T5" fmla="*/ 20 h 50"/>
                <a:gd name="T6" fmla="*/ 0 w 105"/>
                <a:gd name="T7" fmla="*/ 50 h 50"/>
                <a:gd name="T8" fmla="*/ 0 w 105"/>
                <a:gd name="T9" fmla="*/ 48 h 50"/>
                <a:gd name="T10" fmla="*/ 51 w 105"/>
                <a:gd name="T11" fmla="*/ 33 h 50"/>
                <a:gd name="T12" fmla="*/ 105 w 105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8"/>
                    <a:pt x="86" y="14"/>
                    <a:pt x="76" y="20"/>
                  </a:cubicBezTo>
                  <a:cubicBezTo>
                    <a:pt x="54" y="36"/>
                    <a:pt x="27" y="46"/>
                    <a:pt x="0" y="5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7" y="45"/>
                    <a:pt x="35" y="41"/>
                    <a:pt x="51" y="33"/>
                  </a:cubicBezTo>
                  <a:cubicBezTo>
                    <a:pt x="70" y="24"/>
                    <a:pt x="87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9" name="Freeform 66"/>
            <p:cNvSpPr>
              <a:spLocks/>
            </p:cNvSpPr>
            <p:nvPr userDrawn="1"/>
          </p:nvSpPr>
          <p:spPr bwMode="auto">
            <a:xfrm>
              <a:off x="-3502" y="873551"/>
              <a:ext cx="405154" cy="175994"/>
            </a:xfrm>
            <a:custGeom>
              <a:avLst/>
              <a:gdLst>
                <a:gd name="T0" fmla="*/ 105 w 105"/>
                <a:gd name="T1" fmla="*/ 0 h 47"/>
                <a:gd name="T2" fmla="*/ 105 w 105"/>
                <a:gd name="T3" fmla="*/ 3 h 47"/>
                <a:gd name="T4" fmla="*/ 79 w 105"/>
                <a:gd name="T5" fmla="*/ 19 h 47"/>
                <a:gd name="T6" fmla="*/ 0 w 105"/>
                <a:gd name="T7" fmla="*/ 47 h 47"/>
                <a:gd name="T8" fmla="*/ 0 w 105"/>
                <a:gd name="T9" fmla="*/ 45 h 47"/>
                <a:gd name="T10" fmla="*/ 53 w 105"/>
                <a:gd name="T11" fmla="*/ 31 h 47"/>
                <a:gd name="T12" fmla="*/ 105 w 105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7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6" y="8"/>
                    <a:pt x="88" y="13"/>
                    <a:pt x="79" y="19"/>
                  </a:cubicBezTo>
                  <a:cubicBezTo>
                    <a:pt x="55" y="34"/>
                    <a:pt x="28" y="44"/>
                    <a:pt x="0" y="4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8" y="43"/>
                    <a:pt x="36" y="39"/>
                    <a:pt x="53" y="31"/>
                  </a:cubicBezTo>
                  <a:cubicBezTo>
                    <a:pt x="72" y="23"/>
                    <a:pt x="88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0" name="Freeform 67"/>
            <p:cNvSpPr>
              <a:spLocks/>
            </p:cNvSpPr>
            <p:nvPr userDrawn="1"/>
          </p:nvSpPr>
          <p:spPr bwMode="auto">
            <a:xfrm>
              <a:off x="-3502" y="820387"/>
              <a:ext cx="405154" cy="161328"/>
            </a:xfrm>
            <a:custGeom>
              <a:avLst/>
              <a:gdLst>
                <a:gd name="T0" fmla="*/ 105 w 105"/>
                <a:gd name="T1" fmla="*/ 0 h 43"/>
                <a:gd name="T2" fmla="*/ 105 w 105"/>
                <a:gd name="T3" fmla="*/ 2 h 43"/>
                <a:gd name="T4" fmla="*/ 82 w 105"/>
                <a:gd name="T5" fmla="*/ 16 h 43"/>
                <a:gd name="T6" fmla="*/ 0 w 105"/>
                <a:gd name="T7" fmla="*/ 43 h 43"/>
                <a:gd name="T8" fmla="*/ 0 w 105"/>
                <a:gd name="T9" fmla="*/ 40 h 43"/>
                <a:gd name="T10" fmla="*/ 56 w 105"/>
                <a:gd name="T11" fmla="*/ 27 h 43"/>
                <a:gd name="T12" fmla="*/ 105 w 105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7" y="6"/>
                    <a:pt x="89" y="11"/>
                    <a:pt x="82" y="16"/>
                  </a:cubicBezTo>
                  <a:cubicBezTo>
                    <a:pt x="57" y="31"/>
                    <a:pt x="29" y="41"/>
                    <a:pt x="0" y="4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9" y="39"/>
                    <a:pt x="38" y="35"/>
                    <a:pt x="56" y="27"/>
                  </a:cubicBezTo>
                  <a:cubicBezTo>
                    <a:pt x="74" y="20"/>
                    <a:pt x="89" y="9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1" name="Freeform 68"/>
            <p:cNvSpPr>
              <a:spLocks/>
            </p:cNvSpPr>
            <p:nvPr userDrawn="1"/>
          </p:nvSpPr>
          <p:spPr bwMode="auto">
            <a:xfrm>
              <a:off x="-3502" y="767221"/>
              <a:ext cx="405154" cy="146662"/>
            </a:xfrm>
            <a:custGeom>
              <a:avLst/>
              <a:gdLst>
                <a:gd name="T0" fmla="*/ 105 w 105"/>
                <a:gd name="T1" fmla="*/ 0 h 39"/>
                <a:gd name="T2" fmla="*/ 105 w 105"/>
                <a:gd name="T3" fmla="*/ 2 h 39"/>
                <a:gd name="T4" fmla="*/ 85 w 105"/>
                <a:gd name="T5" fmla="*/ 13 h 39"/>
                <a:gd name="T6" fmla="*/ 0 w 105"/>
                <a:gd name="T7" fmla="*/ 39 h 39"/>
                <a:gd name="T8" fmla="*/ 0 w 105"/>
                <a:gd name="T9" fmla="*/ 36 h 39"/>
                <a:gd name="T10" fmla="*/ 60 w 105"/>
                <a:gd name="T11" fmla="*/ 24 h 39"/>
                <a:gd name="T12" fmla="*/ 105 w 105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9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8" y="5"/>
                    <a:pt x="91" y="9"/>
                    <a:pt x="85" y="13"/>
                  </a:cubicBezTo>
                  <a:cubicBezTo>
                    <a:pt x="59" y="29"/>
                    <a:pt x="30" y="38"/>
                    <a:pt x="0" y="3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0" y="36"/>
                    <a:pt x="41" y="32"/>
                    <a:pt x="60" y="24"/>
                  </a:cubicBezTo>
                  <a:cubicBezTo>
                    <a:pt x="76" y="17"/>
                    <a:pt x="90" y="8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2" name="Freeform 69"/>
            <p:cNvSpPr>
              <a:spLocks/>
            </p:cNvSpPr>
            <p:nvPr userDrawn="1"/>
          </p:nvSpPr>
          <p:spPr bwMode="auto">
            <a:xfrm>
              <a:off x="-3502" y="714057"/>
              <a:ext cx="405154" cy="131995"/>
            </a:xfrm>
            <a:custGeom>
              <a:avLst/>
              <a:gdLst>
                <a:gd name="T0" fmla="*/ 105 w 105"/>
                <a:gd name="T1" fmla="*/ 0 h 35"/>
                <a:gd name="T2" fmla="*/ 105 w 105"/>
                <a:gd name="T3" fmla="*/ 2 h 35"/>
                <a:gd name="T4" fmla="*/ 88 w 105"/>
                <a:gd name="T5" fmla="*/ 11 h 35"/>
                <a:gd name="T6" fmla="*/ 0 w 105"/>
                <a:gd name="T7" fmla="*/ 34 h 35"/>
                <a:gd name="T8" fmla="*/ 0 w 105"/>
                <a:gd name="T9" fmla="*/ 32 h 35"/>
                <a:gd name="T10" fmla="*/ 63 w 105"/>
                <a:gd name="T11" fmla="*/ 21 h 35"/>
                <a:gd name="T12" fmla="*/ 105 w 105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5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9" y="5"/>
                    <a:pt x="93" y="8"/>
                    <a:pt x="88" y="11"/>
                  </a:cubicBezTo>
                  <a:cubicBezTo>
                    <a:pt x="61" y="27"/>
                    <a:pt x="31" y="35"/>
                    <a:pt x="0" y="3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1" y="33"/>
                    <a:pt x="43" y="29"/>
                    <a:pt x="63" y="21"/>
                  </a:cubicBezTo>
                  <a:cubicBezTo>
                    <a:pt x="78" y="16"/>
                    <a:pt x="91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3" name="Freeform 70"/>
            <p:cNvSpPr>
              <a:spLocks/>
            </p:cNvSpPr>
            <p:nvPr userDrawn="1"/>
          </p:nvSpPr>
          <p:spPr bwMode="auto">
            <a:xfrm>
              <a:off x="-3502" y="660892"/>
              <a:ext cx="405154" cy="124662"/>
            </a:xfrm>
            <a:custGeom>
              <a:avLst/>
              <a:gdLst>
                <a:gd name="T0" fmla="*/ 105 w 105"/>
                <a:gd name="T1" fmla="*/ 0 h 33"/>
                <a:gd name="T2" fmla="*/ 105 w 105"/>
                <a:gd name="T3" fmla="*/ 2 h 33"/>
                <a:gd name="T4" fmla="*/ 91 w 105"/>
                <a:gd name="T5" fmla="*/ 10 h 33"/>
                <a:gd name="T6" fmla="*/ 0 w 105"/>
                <a:gd name="T7" fmla="*/ 30 h 33"/>
                <a:gd name="T8" fmla="*/ 0 w 105"/>
                <a:gd name="T9" fmla="*/ 28 h 33"/>
                <a:gd name="T10" fmla="*/ 3 w 105"/>
                <a:gd name="T11" fmla="*/ 28 h 33"/>
                <a:gd name="T12" fmla="*/ 67 w 105"/>
                <a:gd name="T13" fmla="*/ 19 h 33"/>
                <a:gd name="T14" fmla="*/ 105 w 105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3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100" y="4"/>
                    <a:pt x="96" y="7"/>
                    <a:pt x="91" y="10"/>
                  </a:cubicBezTo>
                  <a:cubicBezTo>
                    <a:pt x="64" y="25"/>
                    <a:pt x="31" y="33"/>
                    <a:pt x="0" y="3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28"/>
                    <a:pt x="2" y="28"/>
                    <a:pt x="3" y="28"/>
                  </a:cubicBezTo>
                  <a:cubicBezTo>
                    <a:pt x="25" y="29"/>
                    <a:pt x="47" y="27"/>
                    <a:pt x="67" y="19"/>
                  </a:cubicBezTo>
                  <a:cubicBezTo>
                    <a:pt x="80" y="14"/>
                    <a:pt x="93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4" name="Freeform 71"/>
            <p:cNvSpPr>
              <a:spLocks/>
            </p:cNvSpPr>
            <p:nvPr userDrawn="1"/>
          </p:nvSpPr>
          <p:spPr bwMode="auto">
            <a:xfrm>
              <a:off x="-3502" y="657225"/>
              <a:ext cx="328157" cy="64165"/>
            </a:xfrm>
            <a:custGeom>
              <a:avLst/>
              <a:gdLst>
                <a:gd name="T0" fmla="*/ 85 w 85"/>
                <a:gd name="T1" fmla="*/ 0 h 17"/>
                <a:gd name="T2" fmla="*/ 0 w 85"/>
                <a:gd name="T3" fmla="*/ 14 h 17"/>
                <a:gd name="T4" fmla="*/ 0 w 85"/>
                <a:gd name="T5" fmla="*/ 11 h 17"/>
                <a:gd name="T6" fmla="*/ 8 w 85"/>
                <a:gd name="T7" fmla="*/ 12 h 17"/>
                <a:gd name="T8" fmla="*/ 71 w 85"/>
                <a:gd name="T9" fmla="*/ 4 h 17"/>
                <a:gd name="T10" fmla="*/ 80 w 85"/>
                <a:gd name="T11" fmla="*/ 0 h 17"/>
                <a:gd name="T12" fmla="*/ 85 w 85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7">
                  <a:moveTo>
                    <a:pt x="85" y="0"/>
                  </a:moveTo>
                  <a:cubicBezTo>
                    <a:pt x="58" y="12"/>
                    <a:pt x="29" y="17"/>
                    <a:pt x="0" y="1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2"/>
                    <a:pt x="5" y="12"/>
                    <a:pt x="8" y="12"/>
                  </a:cubicBezTo>
                  <a:cubicBezTo>
                    <a:pt x="29" y="13"/>
                    <a:pt x="51" y="11"/>
                    <a:pt x="71" y="4"/>
                  </a:cubicBezTo>
                  <a:cubicBezTo>
                    <a:pt x="74" y="3"/>
                    <a:pt x="77" y="1"/>
                    <a:pt x="80" y="0"/>
                  </a:cubicBezTo>
                  <a:lnTo>
                    <a:pt x="8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</p:grpSp>
      <p:grpSp>
        <p:nvGrpSpPr>
          <p:cNvPr id="55" name="Gruppe 54"/>
          <p:cNvGrpSpPr/>
          <p:nvPr userDrawn="1"/>
        </p:nvGrpSpPr>
        <p:grpSpPr>
          <a:xfrm>
            <a:off x="5489575" y="5903913"/>
            <a:ext cx="1243013" cy="815976"/>
            <a:chOff x="5489575" y="5903913"/>
            <a:chExt cx="1243013" cy="815976"/>
          </a:xfrm>
        </p:grpSpPr>
        <p:sp>
          <p:nvSpPr>
            <p:cNvPr id="75" name="AutoShape 165"/>
            <p:cNvSpPr>
              <a:spLocks noChangeAspect="1" noChangeArrowheads="1" noTextEdit="1"/>
            </p:cNvSpPr>
            <p:nvPr/>
          </p:nvSpPr>
          <p:spPr bwMode="auto">
            <a:xfrm>
              <a:off x="5492750" y="5903913"/>
              <a:ext cx="1236663" cy="815975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6" name="Freeform 167"/>
            <p:cNvSpPr>
              <a:spLocks noEditPoints="1"/>
            </p:cNvSpPr>
            <p:nvPr/>
          </p:nvSpPr>
          <p:spPr bwMode="auto">
            <a:xfrm>
              <a:off x="5489575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7" name="Freeform 168"/>
            <p:cNvSpPr>
              <a:spLocks noEditPoints="1"/>
            </p:cNvSpPr>
            <p:nvPr/>
          </p:nvSpPr>
          <p:spPr bwMode="auto">
            <a:xfrm>
              <a:off x="5570538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8" name="Freeform 169"/>
            <p:cNvSpPr>
              <a:spLocks/>
            </p:cNvSpPr>
            <p:nvPr/>
          </p:nvSpPr>
          <p:spPr bwMode="auto">
            <a:xfrm>
              <a:off x="5654675" y="6526213"/>
              <a:ext cx="44450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9" name="Freeform 170"/>
            <p:cNvSpPr>
              <a:spLocks noEditPoints="1"/>
            </p:cNvSpPr>
            <p:nvPr/>
          </p:nvSpPr>
          <p:spPr bwMode="auto">
            <a:xfrm>
              <a:off x="5726113" y="6526213"/>
              <a:ext cx="46038" cy="6350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0" name="Freeform 171"/>
            <p:cNvSpPr>
              <a:spLocks noEditPoints="1"/>
            </p:cNvSpPr>
            <p:nvPr/>
          </p:nvSpPr>
          <p:spPr bwMode="auto">
            <a:xfrm>
              <a:off x="5799138" y="6526213"/>
              <a:ext cx="50800" cy="65088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1" name="Freeform 172"/>
            <p:cNvSpPr>
              <a:spLocks noEditPoints="1"/>
            </p:cNvSpPr>
            <p:nvPr/>
          </p:nvSpPr>
          <p:spPr bwMode="auto">
            <a:xfrm>
              <a:off x="5878513" y="6526213"/>
              <a:ext cx="47625" cy="6350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2" name="Freeform 173"/>
            <p:cNvSpPr>
              <a:spLocks/>
            </p:cNvSpPr>
            <p:nvPr/>
          </p:nvSpPr>
          <p:spPr bwMode="auto">
            <a:xfrm>
              <a:off x="5951538" y="6526213"/>
              <a:ext cx="50800" cy="65088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3" name="Freeform 174"/>
            <p:cNvSpPr>
              <a:spLocks/>
            </p:cNvSpPr>
            <p:nvPr/>
          </p:nvSpPr>
          <p:spPr bwMode="auto">
            <a:xfrm>
              <a:off x="6070600" y="6526213"/>
              <a:ext cx="49213" cy="65088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4" name="Freeform 175"/>
            <p:cNvSpPr>
              <a:spLocks/>
            </p:cNvSpPr>
            <p:nvPr/>
          </p:nvSpPr>
          <p:spPr bwMode="auto">
            <a:xfrm>
              <a:off x="6146800" y="6526213"/>
              <a:ext cx="50800" cy="6350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5" name="Freeform 176"/>
            <p:cNvSpPr>
              <a:spLocks/>
            </p:cNvSpPr>
            <p:nvPr/>
          </p:nvSpPr>
          <p:spPr bwMode="auto">
            <a:xfrm>
              <a:off x="6224588" y="6526213"/>
              <a:ext cx="15875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6" name="Freeform 177"/>
            <p:cNvSpPr>
              <a:spLocks/>
            </p:cNvSpPr>
            <p:nvPr/>
          </p:nvSpPr>
          <p:spPr bwMode="auto">
            <a:xfrm>
              <a:off x="6265863" y="6526213"/>
              <a:ext cx="57150" cy="6350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7" name="Freeform 178"/>
            <p:cNvSpPr>
              <a:spLocks/>
            </p:cNvSpPr>
            <p:nvPr/>
          </p:nvSpPr>
          <p:spPr bwMode="auto">
            <a:xfrm>
              <a:off x="6346825" y="6526213"/>
              <a:ext cx="42863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8" name="Freeform 179"/>
            <p:cNvSpPr>
              <a:spLocks noEditPoints="1"/>
            </p:cNvSpPr>
            <p:nvPr/>
          </p:nvSpPr>
          <p:spPr bwMode="auto">
            <a:xfrm>
              <a:off x="6416675" y="6526213"/>
              <a:ext cx="52388" cy="6350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9" name="Freeform 180"/>
            <p:cNvSpPr>
              <a:spLocks/>
            </p:cNvSpPr>
            <p:nvPr/>
          </p:nvSpPr>
          <p:spPr bwMode="auto">
            <a:xfrm>
              <a:off x="6491288" y="6526213"/>
              <a:ext cx="50800" cy="65088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0" name="Freeform 181"/>
            <p:cNvSpPr>
              <a:spLocks/>
            </p:cNvSpPr>
            <p:nvPr/>
          </p:nvSpPr>
          <p:spPr bwMode="auto">
            <a:xfrm>
              <a:off x="6565900" y="6526213"/>
              <a:ext cx="17463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1" name="Freeform 182"/>
            <p:cNvSpPr>
              <a:spLocks/>
            </p:cNvSpPr>
            <p:nvPr/>
          </p:nvSpPr>
          <p:spPr bwMode="auto">
            <a:xfrm>
              <a:off x="6610350" y="6526213"/>
              <a:ext cx="49213" cy="6350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2" name="Freeform 183"/>
            <p:cNvSpPr>
              <a:spLocks/>
            </p:cNvSpPr>
            <p:nvPr/>
          </p:nvSpPr>
          <p:spPr bwMode="auto">
            <a:xfrm>
              <a:off x="6677025" y="6526213"/>
              <a:ext cx="55563" cy="6350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3" name="Freeform 184"/>
            <p:cNvSpPr>
              <a:spLocks noEditPoints="1"/>
            </p:cNvSpPr>
            <p:nvPr/>
          </p:nvSpPr>
          <p:spPr bwMode="auto">
            <a:xfrm>
              <a:off x="5861050" y="6657976"/>
              <a:ext cx="41275" cy="61913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4" name="Freeform 185"/>
            <p:cNvSpPr>
              <a:spLocks/>
            </p:cNvSpPr>
            <p:nvPr/>
          </p:nvSpPr>
          <p:spPr bwMode="auto">
            <a:xfrm>
              <a:off x="5937250" y="6657976"/>
              <a:ext cx="38100" cy="61913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5" name="Freeform 186"/>
            <p:cNvSpPr>
              <a:spLocks/>
            </p:cNvSpPr>
            <p:nvPr/>
          </p:nvSpPr>
          <p:spPr bwMode="auto">
            <a:xfrm>
              <a:off x="60055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6" name="Freeform 187"/>
            <p:cNvSpPr>
              <a:spLocks/>
            </p:cNvSpPr>
            <p:nvPr/>
          </p:nvSpPr>
          <p:spPr bwMode="auto">
            <a:xfrm>
              <a:off x="6083300" y="6657976"/>
              <a:ext cx="55563" cy="61913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7" name="Freeform 188"/>
            <p:cNvSpPr>
              <a:spLocks noEditPoints="1"/>
            </p:cNvSpPr>
            <p:nvPr/>
          </p:nvSpPr>
          <p:spPr bwMode="auto">
            <a:xfrm>
              <a:off x="6167438" y="6657976"/>
              <a:ext cx="49213" cy="61913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8" name="Freeform 189"/>
            <p:cNvSpPr>
              <a:spLocks noEditPoints="1"/>
            </p:cNvSpPr>
            <p:nvPr/>
          </p:nvSpPr>
          <p:spPr bwMode="auto">
            <a:xfrm>
              <a:off x="6246813" y="6657976"/>
              <a:ext cx="42863" cy="61913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9" name="Freeform 190"/>
            <p:cNvSpPr>
              <a:spLocks/>
            </p:cNvSpPr>
            <p:nvPr/>
          </p:nvSpPr>
          <p:spPr bwMode="auto">
            <a:xfrm>
              <a:off x="63230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0" name="Freeform 191"/>
            <p:cNvSpPr>
              <a:spLocks noEditPoints="1"/>
            </p:cNvSpPr>
            <p:nvPr/>
          </p:nvSpPr>
          <p:spPr bwMode="auto">
            <a:xfrm>
              <a:off x="5489575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1" name="Freeform 192"/>
            <p:cNvSpPr>
              <a:spLocks noEditPoints="1"/>
            </p:cNvSpPr>
            <p:nvPr/>
          </p:nvSpPr>
          <p:spPr bwMode="auto">
            <a:xfrm>
              <a:off x="5570538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2" name="Freeform 193"/>
            <p:cNvSpPr>
              <a:spLocks/>
            </p:cNvSpPr>
            <p:nvPr/>
          </p:nvSpPr>
          <p:spPr bwMode="auto">
            <a:xfrm>
              <a:off x="5654675" y="6526213"/>
              <a:ext cx="44450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3" name="Freeform 194"/>
            <p:cNvSpPr>
              <a:spLocks noEditPoints="1"/>
            </p:cNvSpPr>
            <p:nvPr/>
          </p:nvSpPr>
          <p:spPr bwMode="auto">
            <a:xfrm>
              <a:off x="5726113" y="6526213"/>
              <a:ext cx="46038" cy="6350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4" name="Freeform 195"/>
            <p:cNvSpPr>
              <a:spLocks noEditPoints="1"/>
            </p:cNvSpPr>
            <p:nvPr/>
          </p:nvSpPr>
          <p:spPr bwMode="auto">
            <a:xfrm>
              <a:off x="5799138" y="6526213"/>
              <a:ext cx="50800" cy="65088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5" name="Freeform 196"/>
            <p:cNvSpPr>
              <a:spLocks noEditPoints="1"/>
            </p:cNvSpPr>
            <p:nvPr/>
          </p:nvSpPr>
          <p:spPr bwMode="auto">
            <a:xfrm>
              <a:off x="5878513" y="6526213"/>
              <a:ext cx="47625" cy="6350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6" name="Freeform 197"/>
            <p:cNvSpPr>
              <a:spLocks/>
            </p:cNvSpPr>
            <p:nvPr/>
          </p:nvSpPr>
          <p:spPr bwMode="auto">
            <a:xfrm>
              <a:off x="5951538" y="6526213"/>
              <a:ext cx="50800" cy="65088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7" name="Freeform 198"/>
            <p:cNvSpPr>
              <a:spLocks/>
            </p:cNvSpPr>
            <p:nvPr/>
          </p:nvSpPr>
          <p:spPr bwMode="auto">
            <a:xfrm>
              <a:off x="6070600" y="6526213"/>
              <a:ext cx="49213" cy="65088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8" name="Freeform 199"/>
            <p:cNvSpPr>
              <a:spLocks/>
            </p:cNvSpPr>
            <p:nvPr/>
          </p:nvSpPr>
          <p:spPr bwMode="auto">
            <a:xfrm>
              <a:off x="6146800" y="6526213"/>
              <a:ext cx="50800" cy="6350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9" name="Freeform 200"/>
            <p:cNvSpPr>
              <a:spLocks/>
            </p:cNvSpPr>
            <p:nvPr/>
          </p:nvSpPr>
          <p:spPr bwMode="auto">
            <a:xfrm>
              <a:off x="6224588" y="6526213"/>
              <a:ext cx="15875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0" name="Freeform 201"/>
            <p:cNvSpPr>
              <a:spLocks/>
            </p:cNvSpPr>
            <p:nvPr/>
          </p:nvSpPr>
          <p:spPr bwMode="auto">
            <a:xfrm>
              <a:off x="6265863" y="6526213"/>
              <a:ext cx="57150" cy="6350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1" name="Freeform 202"/>
            <p:cNvSpPr>
              <a:spLocks/>
            </p:cNvSpPr>
            <p:nvPr/>
          </p:nvSpPr>
          <p:spPr bwMode="auto">
            <a:xfrm>
              <a:off x="6346825" y="6526213"/>
              <a:ext cx="42863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2" name="Freeform 203"/>
            <p:cNvSpPr>
              <a:spLocks noEditPoints="1"/>
            </p:cNvSpPr>
            <p:nvPr/>
          </p:nvSpPr>
          <p:spPr bwMode="auto">
            <a:xfrm>
              <a:off x="6416675" y="6526213"/>
              <a:ext cx="52388" cy="6350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3" name="Freeform 204"/>
            <p:cNvSpPr>
              <a:spLocks/>
            </p:cNvSpPr>
            <p:nvPr/>
          </p:nvSpPr>
          <p:spPr bwMode="auto">
            <a:xfrm>
              <a:off x="6491288" y="6526213"/>
              <a:ext cx="50800" cy="65088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4" name="Freeform 205"/>
            <p:cNvSpPr>
              <a:spLocks/>
            </p:cNvSpPr>
            <p:nvPr/>
          </p:nvSpPr>
          <p:spPr bwMode="auto">
            <a:xfrm>
              <a:off x="6565900" y="6526213"/>
              <a:ext cx="17463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5" name="Freeform 206"/>
            <p:cNvSpPr>
              <a:spLocks/>
            </p:cNvSpPr>
            <p:nvPr/>
          </p:nvSpPr>
          <p:spPr bwMode="auto">
            <a:xfrm>
              <a:off x="6610350" y="6526213"/>
              <a:ext cx="49213" cy="6350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6" name="Freeform 207"/>
            <p:cNvSpPr>
              <a:spLocks/>
            </p:cNvSpPr>
            <p:nvPr/>
          </p:nvSpPr>
          <p:spPr bwMode="auto">
            <a:xfrm>
              <a:off x="6677025" y="6526213"/>
              <a:ext cx="55563" cy="6350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7" name="Freeform 208"/>
            <p:cNvSpPr>
              <a:spLocks noEditPoints="1"/>
            </p:cNvSpPr>
            <p:nvPr/>
          </p:nvSpPr>
          <p:spPr bwMode="auto">
            <a:xfrm>
              <a:off x="5861050" y="6657976"/>
              <a:ext cx="41275" cy="61913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8" name="Freeform 209"/>
            <p:cNvSpPr>
              <a:spLocks/>
            </p:cNvSpPr>
            <p:nvPr/>
          </p:nvSpPr>
          <p:spPr bwMode="auto">
            <a:xfrm>
              <a:off x="5937250" y="6657976"/>
              <a:ext cx="38100" cy="61913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9" name="Freeform 210"/>
            <p:cNvSpPr>
              <a:spLocks/>
            </p:cNvSpPr>
            <p:nvPr/>
          </p:nvSpPr>
          <p:spPr bwMode="auto">
            <a:xfrm>
              <a:off x="60055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0" name="Freeform 211"/>
            <p:cNvSpPr>
              <a:spLocks/>
            </p:cNvSpPr>
            <p:nvPr/>
          </p:nvSpPr>
          <p:spPr bwMode="auto">
            <a:xfrm>
              <a:off x="6083300" y="6657976"/>
              <a:ext cx="55563" cy="61913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1" name="Freeform 212"/>
            <p:cNvSpPr>
              <a:spLocks noEditPoints="1"/>
            </p:cNvSpPr>
            <p:nvPr/>
          </p:nvSpPr>
          <p:spPr bwMode="auto">
            <a:xfrm>
              <a:off x="6167438" y="6657976"/>
              <a:ext cx="49213" cy="61913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2" name="Freeform 213"/>
            <p:cNvSpPr>
              <a:spLocks noEditPoints="1"/>
            </p:cNvSpPr>
            <p:nvPr/>
          </p:nvSpPr>
          <p:spPr bwMode="auto">
            <a:xfrm>
              <a:off x="6246813" y="6657976"/>
              <a:ext cx="42863" cy="61913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3" name="Freeform 214"/>
            <p:cNvSpPr>
              <a:spLocks/>
            </p:cNvSpPr>
            <p:nvPr/>
          </p:nvSpPr>
          <p:spPr bwMode="auto">
            <a:xfrm>
              <a:off x="63230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4" name="Freeform 215"/>
            <p:cNvSpPr>
              <a:spLocks/>
            </p:cNvSpPr>
            <p:nvPr/>
          </p:nvSpPr>
          <p:spPr bwMode="auto">
            <a:xfrm>
              <a:off x="6083300" y="5922963"/>
              <a:ext cx="209550" cy="411163"/>
            </a:xfrm>
            <a:custGeom>
              <a:avLst/>
              <a:gdLst>
                <a:gd name="T0" fmla="*/ 77 w 77"/>
                <a:gd name="T1" fmla="*/ 123 h 151"/>
                <a:gd name="T2" fmla="*/ 61 w 77"/>
                <a:gd name="T3" fmla="*/ 115 h 151"/>
                <a:gd name="T4" fmla="*/ 46 w 77"/>
                <a:gd name="T5" fmla="*/ 52 h 151"/>
                <a:gd name="T6" fmla="*/ 54 w 77"/>
                <a:gd name="T7" fmla="*/ 0 h 151"/>
                <a:gd name="T8" fmla="*/ 53 w 77"/>
                <a:gd name="T9" fmla="*/ 0 h 151"/>
                <a:gd name="T10" fmla="*/ 30 w 77"/>
                <a:gd name="T11" fmla="*/ 57 h 151"/>
                <a:gd name="T12" fmla="*/ 45 w 77"/>
                <a:gd name="T13" fmla="*/ 151 h 151"/>
                <a:gd name="T14" fmla="*/ 77 w 77"/>
                <a:gd name="T15" fmla="*/ 123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" h="151">
                  <a:moveTo>
                    <a:pt x="77" y="123"/>
                  </a:moveTo>
                  <a:cubicBezTo>
                    <a:pt x="73" y="121"/>
                    <a:pt x="68" y="119"/>
                    <a:pt x="61" y="115"/>
                  </a:cubicBezTo>
                  <a:cubicBezTo>
                    <a:pt x="40" y="103"/>
                    <a:pt x="34" y="84"/>
                    <a:pt x="46" y="52"/>
                  </a:cubicBezTo>
                  <a:cubicBezTo>
                    <a:pt x="52" y="33"/>
                    <a:pt x="56" y="17"/>
                    <a:pt x="54" y="0"/>
                  </a:cubicBezTo>
                  <a:cubicBezTo>
                    <a:pt x="54" y="0"/>
                    <a:pt x="53" y="0"/>
                    <a:pt x="53" y="0"/>
                  </a:cubicBezTo>
                  <a:cubicBezTo>
                    <a:pt x="52" y="21"/>
                    <a:pt x="44" y="34"/>
                    <a:pt x="30" y="57"/>
                  </a:cubicBezTo>
                  <a:cubicBezTo>
                    <a:pt x="0" y="105"/>
                    <a:pt x="31" y="140"/>
                    <a:pt x="45" y="151"/>
                  </a:cubicBezTo>
                  <a:cubicBezTo>
                    <a:pt x="58" y="144"/>
                    <a:pt x="69" y="135"/>
                    <a:pt x="77" y="12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5" name="Freeform 216"/>
            <p:cNvSpPr>
              <a:spLocks/>
            </p:cNvSpPr>
            <p:nvPr/>
          </p:nvSpPr>
          <p:spPr bwMode="auto">
            <a:xfrm>
              <a:off x="5961063" y="5911851"/>
              <a:ext cx="252413" cy="446088"/>
            </a:xfrm>
            <a:custGeom>
              <a:avLst/>
              <a:gdLst>
                <a:gd name="T0" fmla="*/ 61 w 93"/>
                <a:gd name="T1" fmla="*/ 59 h 164"/>
                <a:gd name="T2" fmla="*/ 93 w 93"/>
                <a:gd name="T3" fmla="*/ 1 h 164"/>
                <a:gd name="T4" fmla="*/ 93 w 93"/>
                <a:gd name="T5" fmla="*/ 0 h 164"/>
                <a:gd name="T6" fmla="*/ 39 w 93"/>
                <a:gd name="T7" fmla="*/ 58 h 164"/>
                <a:gd name="T8" fmla="*/ 12 w 93"/>
                <a:gd name="T9" fmla="*/ 154 h 164"/>
                <a:gd name="T10" fmla="*/ 51 w 93"/>
                <a:gd name="T11" fmla="*/ 164 h 164"/>
                <a:gd name="T12" fmla="*/ 60 w 93"/>
                <a:gd name="T13" fmla="*/ 163 h 164"/>
                <a:gd name="T14" fmla="*/ 61 w 93"/>
                <a:gd name="T15" fmla="*/ 59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64">
                  <a:moveTo>
                    <a:pt x="61" y="59"/>
                  </a:moveTo>
                  <a:cubicBezTo>
                    <a:pt x="84" y="32"/>
                    <a:pt x="92" y="19"/>
                    <a:pt x="93" y="1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7" y="23"/>
                    <a:pt x="74" y="34"/>
                    <a:pt x="39" y="58"/>
                  </a:cubicBezTo>
                  <a:cubicBezTo>
                    <a:pt x="0" y="83"/>
                    <a:pt x="2" y="127"/>
                    <a:pt x="12" y="154"/>
                  </a:cubicBezTo>
                  <a:cubicBezTo>
                    <a:pt x="24" y="160"/>
                    <a:pt x="37" y="164"/>
                    <a:pt x="51" y="164"/>
                  </a:cubicBezTo>
                  <a:cubicBezTo>
                    <a:pt x="54" y="164"/>
                    <a:pt x="57" y="164"/>
                    <a:pt x="60" y="163"/>
                  </a:cubicBezTo>
                  <a:cubicBezTo>
                    <a:pt x="33" y="122"/>
                    <a:pt x="35" y="90"/>
                    <a:pt x="61" y="5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6" name="Freeform 217"/>
            <p:cNvSpPr>
              <a:spLocks/>
            </p:cNvSpPr>
            <p:nvPr/>
          </p:nvSpPr>
          <p:spPr bwMode="auto">
            <a:xfrm>
              <a:off x="5864225" y="5907088"/>
              <a:ext cx="336550" cy="361950"/>
            </a:xfrm>
            <a:custGeom>
              <a:avLst/>
              <a:gdLst>
                <a:gd name="T0" fmla="*/ 83 w 124"/>
                <a:gd name="T1" fmla="*/ 41 h 133"/>
                <a:gd name="T2" fmla="*/ 124 w 124"/>
                <a:gd name="T3" fmla="*/ 0 h 133"/>
                <a:gd name="T4" fmla="*/ 124 w 124"/>
                <a:gd name="T5" fmla="*/ 0 h 133"/>
                <a:gd name="T6" fmla="*/ 52 w 124"/>
                <a:gd name="T7" fmla="*/ 32 h 133"/>
                <a:gd name="T8" fmla="*/ 2 w 124"/>
                <a:gd name="T9" fmla="*/ 64 h 133"/>
                <a:gd name="T10" fmla="*/ 0 w 124"/>
                <a:gd name="T11" fmla="*/ 79 h 133"/>
                <a:gd name="T12" fmla="*/ 20 w 124"/>
                <a:gd name="T13" fmla="*/ 133 h 133"/>
                <a:gd name="T14" fmla="*/ 83 w 124"/>
                <a:gd name="T15" fmla="*/ 4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33">
                  <a:moveTo>
                    <a:pt x="83" y="41"/>
                  </a:moveTo>
                  <a:cubicBezTo>
                    <a:pt x="109" y="30"/>
                    <a:pt x="121" y="13"/>
                    <a:pt x="124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2" y="23"/>
                    <a:pt x="90" y="27"/>
                    <a:pt x="52" y="32"/>
                  </a:cubicBezTo>
                  <a:cubicBezTo>
                    <a:pt x="30" y="35"/>
                    <a:pt x="12" y="48"/>
                    <a:pt x="2" y="64"/>
                  </a:cubicBezTo>
                  <a:cubicBezTo>
                    <a:pt x="1" y="69"/>
                    <a:pt x="0" y="74"/>
                    <a:pt x="0" y="79"/>
                  </a:cubicBezTo>
                  <a:cubicBezTo>
                    <a:pt x="0" y="99"/>
                    <a:pt x="8" y="118"/>
                    <a:pt x="20" y="133"/>
                  </a:cubicBezTo>
                  <a:cubicBezTo>
                    <a:pt x="19" y="68"/>
                    <a:pt x="52" y="54"/>
                    <a:pt x="83" y="4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</p:spTree>
    <p:extLst>
      <p:ext uri="{BB962C8B-B14F-4D97-AF65-F5344CB8AC3E}">
        <p14:creationId xmlns:p14="http://schemas.microsoft.com/office/powerpoint/2010/main" val="17474333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å layout - Billede høj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1" y="0"/>
            <a:ext cx="527049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‹Nº›</a:t>
            </a:fld>
            <a:endParaRPr lang="en-US" dirty="0"/>
          </a:p>
        </p:txBody>
      </p:sp>
      <p:sp>
        <p:nvSpPr>
          <p:cNvPr id="6" name="Title 4"/>
          <p:cNvSpPr>
            <a:spLocks noGrp="1"/>
          </p:cNvSpPr>
          <p:nvPr>
            <p:ph type="title" hasCustomPrompt="1"/>
          </p:nvPr>
        </p:nvSpPr>
        <p:spPr>
          <a:xfrm>
            <a:off x="587375" y="373446"/>
            <a:ext cx="4454526" cy="1471230"/>
          </a:xfrm>
        </p:spPr>
        <p:txBody>
          <a:bodyPr rtlCol="0"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grpSp>
        <p:nvGrpSpPr>
          <p:cNvPr id="31" name="Gruppe 30"/>
          <p:cNvGrpSpPr/>
          <p:nvPr userDrawn="1"/>
        </p:nvGrpSpPr>
        <p:grpSpPr>
          <a:xfrm>
            <a:off x="5466450" y="6027162"/>
            <a:ext cx="1272706" cy="669100"/>
            <a:chOff x="5387975" y="5659438"/>
            <a:chExt cx="1573213" cy="827087"/>
          </a:xfrm>
          <a:solidFill>
            <a:schemeClr val="tx1"/>
          </a:solidFill>
        </p:grpSpPr>
        <p:grpSp>
          <p:nvGrpSpPr>
            <p:cNvPr id="32" name="Gruppe 31"/>
            <p:cNvGrpSpPr/>
            <p:nvPr userDrawn="1"/>
          </p:nvGrpSpPr>
          <p:grpSpPr>
            <a:xfrm>
              <a:off x="5387975" y="6407150"/>
              <a:ext cx="1573213" cy="79375"/>
              <a:chOff x="5387975" y="6407150"/>
              <a:chExt cx="1573213" cy="79375"/>
            </a:xfrm>
            <a:grpFill/>
          </p:grpSpPr>
          <p:sp>
            <p:nvSpPr>
              <p:cNvPr id="37" name="Freeform 29"/>
              <p:cNvSpPr>
                <a:spLocks noEditPoints="1"/>
              </p:cNvSpPr>
              <p:nvPr userDrawn="1"/>
            </p:nvSpPr>
            <p:spPr bwMode="auto">
              <a:xfrm>
                <a:off x="5387975" y="6407150"/>
                <a:ext cx="71438" cy="76200"/>
              </a:xfrm>
              <a:custGeom>
                <a:avLst/>
                <a:gdLst>
                  <a:gd name="T0" fmla="*/ 8 w 22"/>
                  <a:gd name="T1" fmla="*/ 0 h 23"/>
                  <a:gd name="T2" fmla="*/ 8 w 22"/>
                  <a:gd name="T3" fmla="*/ 0 h 23"/>
                  <a:gd name="T4" fmla="*/ 14 w 22"/>
                  <a:gd name="T5" fmla="*/ 0 h 23"/>
                  <a:gd name="T6" fmla="*/ 14 w 22"/>
                  <a:gd name="T7" fmla="*/ 0 h 23"/>
                  <a:gd name="T8" fmla="*/ 22 w 22"/>
                  <a:gd name="T9" fmla="*/ 23 h 23"/>
                  <a:gd name="T10" fmla="*/ 22 w 22"/>
                  <a:gd name="T11" fmla="*/ 23 h 23"/>
                  <a:gd name="T12" fmla="*/ 16 w 22"/>
                  <a:gd name="T13" fmla="*/ 23 h 23"/>
                  <a:gd name="T14" fmla="*/ 16 w 22"/>
                  <a:gd name="T15" fmla="*/ 23 h 23"/>
                  <a:gd name="T16" fmla="*/ 15 w 22"/>
                  <a:gd name="T17" fmla="*/ 19 h 23"/>
                  <a:gd name="T18" fmla="*/ 7 w 22"/>
                  <a:gd name="T19" fmla="*/ 19 h 23"/>
                  <a:gd name="T20" fmla="*/ 6 w 22"/>
                  <a:gd name="T21" fmla="*/ 23 h 23"/>
                  <a:gd name="T22" fmla="*/ 6 w 22"/>
                  <a:gd name="T23" fmla="*/ 23 h 23"/>
                  <a:gd name="T24" fmla="*/ 0 w 22"/>
                  <a:gd name="T25" fmla="*/ 23 h 23"/>
                  <a:gd name="T26" fmla="*/ 0 w 22"/>
                  <a:gd name="T27" fmla="*/ 23 h 23"/>
                  <a:gd name="T28" fmla="*/ 8 w 22"/>
                  <a:gd name="T29" fmla="*/ 0 h 23"/>
                  <a:gd name="T30" fmla="*/ 13 w 22"/>
                  <a:gd name="T31" fmla="*/ 14 h 23"/>
                  <a:gd name="T32" fmla="*/ 11 w 22"/>
                  <a:gd name="T33" fmla="*/ 7 h 23"/>
                  <a:gd name="T34" fmla="*/ 11 w 22"/>
                  <a:gd name="T35" fmla="*/ 7 h 23"/>
                  <a:gd name="T36" fmla="*/ 9 w 22"/>
                  <a:gd name="T37" fmla="*/ 14 h 23"/>
                  <a:gd name="T38" fmla="*/ 13 w 22"/>
                  <a:gd name="T39" fmla="*/ 14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2" h="23"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5" y="19"/>
                      <a:pt x="15" y="19"/>
                      <a:pt x="15" y="19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8" y="0"/>
                    </a:lnTo>
                    <a:close/>
                    <a:moveTo>
                      <a:pt x="13" y="14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9" y="14"/>
                      <a:pt x="9" y="14"/>
                      <a:pt x="9" y="14"/>
                    </a:cubicBezTo>
                    <a:lnTo>
                      <a:pt x="13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38" name="Freeform 30"/>
              <p:cNvSpPr>
                <a:spLocks noEditPoints="1"/>
              </p:cNvSpPr>
              <p:nvPr userDrawn="1"/>
            </p:nvSpPr>
            <p:spPr bwMode="auto">
              <a:xfrm>
                <a:off x="5484813" y="6407150"/>
                <a:ext cx="73025" cy="76200"/>
              </a:xfrm>
              <a:custGeom>
                <a:avLst/>
                <a:gdLst>
                  <a:gd name="T0" fmla="*/ 8 w 22"/>
                  <a:gd name="T1" fmla="*/ 0 h 23"/>
                  <a:gd name="T2" fmla="*/ 8 w 22"/>
                  <a:gd name="T3" fmla="*/ 0 h 23"/>
                  <a:gd name="T4" fmla="*/ 14 w 22"/>
                  <a:gd name="T5" fmla="*/ 0 h 23"/>
                  <a:gd name="T6" fmla="*/ 14 w 22"/>
                  <a:gd name="T7" fmla="*/ 0 h 23"/>
                  <a:gd name="T8" fmla="*/ 22 w 22"/>
                  <a:gd name="T9" fmla="*/ 23 h 23"/>
                  <a:gd name="T10" fmla="*/ 22 w 22"/>
                  <a:gd name="T11" fmla="*/ 23 h 23"/>
                  <a:gd name="T12" fmla="*/ 16 w 22"/>
                  <a:gd name="T13" fmla="*/ 23 h 23"/>
                  <a:gd name="T14" fmla="*/ 16 w 22"/>
                  <a:gd name="T15" fmla="*/ 23 h 23"/>
                  <a:gd name="T16" fmla="*/ 15 w 22"/>
                  <a:gd name="T17" fmla="*/ 19 h 23"/>
                  <a:gd name="T18" fmla="*/ 7 w 22"/>
                  <a:gd name="T19" fmla="*/ 19 h 23"/>
                  <a:gd name="T20" fmla="*/ 6 w 22"/>
                  <a:gd name="T21" fmla="*/ 23 h 23"/>
                  <a:gd name="T22" fmla="*/ 6 w 22"/>
                  <a:gd name="T23" fmla="*/ 23 h 23"/>
                  <a:gd name="T24" fmla="*/ 0 w 22"/>
                  <a:gd name="T25" fmla="*/ 23 h 23"/>
                  <a:gd name="T26" fmla="*/ 0 w 22"/>
                  <a:gd name="T27" fmla="*/ 23 h 23"/>
                  <a:gd name="T28" fmla="*/ 8 w 22"/>
                  <a:gd name="T29" fmla="*/ 0 h 23"/>
                  <a:gd name="T30" fmla="*/ 13 w 22"/>
                  <a:gd name="T31" fmla="*/ 14 h 23"/>
                  <a:gd name="T32" fmla="*/ 11 w 22"/>
                  <a:gd name="T33" fmla="*/ 7 h 23"/>
                  <a:gd name="T34" fmla="*/ 11 w 22"/>
                  <a:gd name="T35" fmla="*/ 7 h 23"/>
                  <a:gd name="T36" fmla="*/ 9 w 22"/>
                  <a:gd name="T37" fmla="*/ 14 h 23"/>
                  <a:gd name="T38" fmla="*/ 13 w 22"/>
                  <a:gd name="T39" fmla="*/ 14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2" h="23"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5" y="19"/>
                      <a:pt x="15" y="19"/>
                      <a:pt x="15" y="19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8" y="0"/>
                    </a:lnTo>
                    <a:close/>
                    <a:moveTo>
                      <a:pt x="13" y="14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9" y="14"/>
                      <a:pt x="9" y="14"/>
                      <a:pt x="9" y="14"/>
                    </a:cubicBezTo>
                    <a:lnTo>
                      <a:pt x="13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39" name="Freeform 31"/>
              <p:cNvSpPr>
                <a:spLocks/>
              </p:cNvSpPr>
              <p:nvPr userDrawn="1"/>
            </p:nvSpPr>
            <p:spPr bwMode="auto">
              <a:xfrm>
                <a:off x="5586413" y="6407150"/>
                <a:ext cx="52388" cy="76200"/>
              </a:xfrm>
              <a:custGeom>
                <a:avLst/>
                <a:gdLst>
                  <a:gd name="T0" fmla="*/ 0 w 16"/>
                  <a:gd name="T1" fmla="*/ 0 h 23"/>
                  <a:gd name="T2" fmla="*/ 0 w 16"/>
                  <a:gd name="T3" fmla="*/ 0 h 23"/>
                  <a:gd name="T4" fmla="*/ 6 w 16"/>
                  <a:gd name="T5" fmla="*/ 0 h 23"/>
                  <a:gd name="T6" fmla="*/ 6 w 16"/>
                  <a:gd name="T7" fmla="*/ 0 h 23"/>
                  <a:gd name="T8" fmla="*/ 6 w 16"/>
                  <a:gd name="T9" fmla="*/ 18 h 23"/>
                  <a:gd name="T10" fmla="*/ 6 w 16"/>
                  <a:gd name="T11" fmla="*/ 18 h 23"/>
                  <a:gd name="T12" fmla="*/ 16 w 16"/>
                  <a:gd name="T13" fmla="*/ 18 h 23"/>
                  <a:gd name="T14" fmla="*/ 16 w 16"/>
                  <a:gd name="T15" fmla="*/ 18 h 23"/>
                  <a:gd name="T16" fmla="*/ 16 w 16"/>
                  <a:gd name="T17" fmla="*/ 23 h 23"/>
                  <a:gd name="T18" fmla="*/ 16 w 16"/>
                  <a:gd name="T19" fmla="*/ 23 h 23"/>
                  <a:gd name="T20" fmla="*/ 0 w 16"/>
                  <a:gd name="T21" fmla="*/ 23 h 23"/>
                  <a:gd name="T22" fmla="*/ 0 w 16"/>
                  <a:gd name="T23" fmla="*/ 23 h 23"/>
                  <a:gd name="T24" fmla="*/ 0 w 16"/>
                  <a:gd name="T25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6" h="23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0" name="Freeform 32"/>
              <p:cNvSpPr>
                <a:spLocks noEditPoints="1"/>
              </p:cNvSpPr>
              <p:nvPr userDrawn="1"/>
            </p:nvSpPr>
            <p:spPr bwMode="auto">
              <a:xfrm>
                <a:off x="5670550" y="6407150"/>
                <a:ext cx="55563" cy="76200"/>
              </a:xfrm>
              <a:custGeom>
                <a:avLst/>
                <a:gdLst>
                  <a:gd name="T0" fmla="*/ 0 w 17"/>
                  <a:gd name="T1" fmla="*/ 0 h 23"/>
                  <a:gd name="T2" fmla="*/ 0 w 17"/>
                  <a:gd name="T3" fmla="*/ 0 h 23"/>
                  <a:gd name="T4" fmla="*/ 9 w 17"/>
                  <a:gd name="T5" fmla="*/ 0 h 23"/>
                  <a:gd name="T6" fmla="*/ 17 w 17"/>
                  <a:gd name="T7" fmla="*/ 6 h 23"/>
                  <a:gd name="T8" fmla="*/ 14 w 17"/>
                  <a:gd name="T9" fmla="*/ 11 h 23"/>
                  <a:gd name="T10" fmla="*/ 14 w 17"/>
                  <a:gd name="T11" fmla="*/ 11 h 23"/>
                  <a:gd name="T12" fmla="*/ 17 w 17"/>
                  <a:gd name="T13" fmla="*/ 17 h 23"/>
                  <a:gd name="T14" fmla="*/ 9 w 17"/>
                  <a:gd name="T15" fmla="*/ 23 h 23"/>
                  <a:gd name="T16" fmla="*/ 0 w 17"/>
                  <a:gd name="T17" fmla="*/ 23 h 23"/>
                  <a:gd name="T18" fmla="*/ 0 w 17"/>
                  <a:gd name="T19" fmla="*/ 23 h 23"/>
                  <a:gd name="T20" fmla="*/ 0 w 17"/>
                  <a:gd name="T21" fmla="*/ 0 h 23"/>
                  <a:gd name="T22" fmla="*/ 8 w 17"/>
                  <a:gd name="T23" fmla="*/ 9 h 23"/>
                  <a:gd name="T24" fmla="*/ 11 w 17"/>
                  <a:gd name="T25" fmla="*/ 7 h 23"/>
                  <a:gd name="T26" fmla="*/ 8 w 17"/>
                  <a:gd name="T27" fmla="*/ 5 h 23"/>
                  <a:gd name="T28" fmla="*/ 6 w 17"/>
                  <a:gd name="T29" fmla="*/ 5 h 23"/>
                  <a:gd name="T30" fmla="*/ 6 w 17"/>
                  <a:gd name="T31" fmla="*/ 5 h 23"/>
                  <a:gd name="T32" fmla="*/ 6 w 17"/>
                  <a:gd name="T33" fmla="*/ 9 h 23"/>
                  <a:gd name="T34" fmla="*/ 6 w 17"/>
                  <a:gd name="T35" fmla="*/ 9 h 23"/>
                  <a:gd name="T36" fmla="*/ 8 w 17"/>
                  <a:gd name="T37" fmla="*/ 9 h 23"/>
                  <a:gd name="T38" fmla="*/ 6 w 17"/>
                  <a:gd name="T39" fmla="*/ 19 h 23"/>
                  <a:gd name="T40" fmla="*/ 9 w 17"/>
                  <a:gd name="T41" fmla="*/ 19 h 23"/>
                  <a:gd name="T42" fmla="*/ 11 w 17"/>
                  <a:gd name="T43" fmla="*/ 16 h 23"/>
                  <a:gd name="T44" fmla="*/ 9 w 17"/>
                  <a:gd name="T45" fmla="*/ 14 h 23"/>
                  <a:gd name="T46" fmla="*/ 6 w 17"/>
                  <a:gd name="T47" fmla="*/ 14 h 23"/>
                  <a:gd name="T48" fmla="*/ 6 w 17"/>
                  <a:gd name="T49" fmla="*/ 14 h 23"/>
                  <a:gd name="T50" fmla="*/ 6 w 17"/>
                  <a:gd name="T51" fmla="*/ 19 h 23"/>
                  <a:gd name="T52" fmla="*/ 6 w 17"/>
                  <a:gd name="T53" fmla="*/ 19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7" h="23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15" y="0"/>
                      <a:pt x="17" y="3"/>
                      <a:pt x="17" y="6"/>
                    </a:cubicBezTo>
                    <a:cubicBezTo>
                      <a:pt x="17" y="9"/>
                      <a:pt x="16" y="10"/>
                      <a:pt x="14" y="11"/>
                    </a:cubicBezTo>
                    <a:cubicBezTo>
                      <a:pt x="14" y="11"/>
                      <a:pt x="14" y="11"/>
                      <a:pt x="14" y="11"/>
                    </a:cubicBezTo>
                    <a:cubicBezTo>
                      <a:pt x="16" y="12"/>
                      <a:pt x="17" y="14"/>
                      <a:pt x="17" y="17"/>
                    </a:cubicBezTo>
                    <a:cubicBezTo>
                      <a:pt x="17" y="21"/>
                      <a:pt x="14" y="23"/>
                      <a:pt x="9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0" y="0"/>
                    </a:lnTo>
                    <a:close/>
                    <a:moveTo>
                      <a:pt x="8" y="9"/>
                    </a:moveTo>
                    <a:cubicBezTo>
                      <a:pt x="10" y="9"/>
                      <a:pt x="11" y="9"/>
                      <a:pt x="11" y="7"/>
                    </a:cubicBezTo>
                    <a:cubicBezTo>
                      <a:pt x="11" y="5"/>
                      <a:pt x="10" y="5"/>
                      <a:pt x="8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6" y="9"/>
                      <a:pt x="6" y="9"/>
                      <a:pt x="6" y="9"/>
                    </a:cubicBezTo>
                    <a:lnTo>
                      <a:pt x="8" y="9"/>
                    </a:lnTo>
                    <a:close/>
                    <a:moveTo>
                      <a:pt x="6" y="19"/>
                    </a:moveTo>
                    <a:cubicBezTo>
                      <a:pt x="9" y="19"/>
                      <a:pt x="9" y="19"/>
                      <a:pt x="9" y="19"/>
                    </a:cubicBezTo>
                    <a:cubicBezTo>
                      <a:pt x="10" y="19"/>
                      <a:pt x="11" y="18"/>
                      <a:pt x="11" y="16"/>
                    </a:cubicBezTo>
                    <a:cubicBezTo>
                      <a:pt x="11" y="15"/>
                      <a:pt x="10" y="14"/>
                      <a:pt x="9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9"/>
                      <a:pt x="6" y="19"/>
                      <a:pt x="6" y="19"/>
                    </a:cubicBezTo>
                    <a:cubicBezTo>
                      <a:pt x="6" y="19"/>
                      <a:pt x="6" y="19"/>
                      <a:pt x="6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1" name="Freeform 33"/>
              <p:cNvSpPr>
                <a:spLocks noEditPoints="1"/>
              </p:cNvSpPr>
              <p:nvPr userDrawn="1"/>
            </p:nvSpPr>
            <p:spPr bwMode="auto">
              <a:xfrm>
                <a:off x="5759450" y="6407150"/>
                <a:ext cx="58738" cy="79375"/>
              </a:xfrm>
              <a:custGeom>
                <a:avLst/>
                <a:gdLst>
                  <a:gd name="T0" fmla="*/ 0 w 18"/>
                  <a:gd name="T1" fmla="*/ 18 h 24"/>
                  <a:gd name="T2" fmla="*/ 0 w 18"/>
                  <a:gd name="T3" fmla="*/ 12 h 24"/>
                  <a:gd name="T4" fmla="*/ 0 w 18"/>
                  <a:gd name="T5" fmla="*/ 5 h 24"/>
                  <a:gd name="T6" fmla="*/ 9 w 18"/>
                  <a:gd name="T7" fmla="*/ 0 h 24"/>
                  <a:gd name="T8" fmla="*/ 18 w 18"/>
                  <a:gd name="T9" fmla="*/ 5 h 24"/>
                  <a:gd name="T10" fmla="*/ 18 w 18"/>
                  <a:gd name="T11" fmla="*/ 12 h 24"/>
                  <a:gd name="T12" fmla="*/ 18 w 18"/>
                  <a:gd name="T13" fmla="*/ 18 h 24"/>
                  <a:gd name="T14" fmla="*/ 9 w 18"/>
                  <a:gd name="T15" fmla="*/ 24 h 24"/>
                  <a:gd name="T16" fmla="*/ 0 w 18"/>
                  <a:gd name="T17" fmla="*/ 18 h 24"/>
                  <a:gd name="T18" fmla="*/ 12 w 18"/>
                  <a:gd name="T19" fmla="*/ 16 h 24"/>
                  <a:gd name="T20" fmla="*/ 12 w 18"/>
                  <a:gd name="T21" fmla="*/ 12 h 24"/>
                  <a:gd name="T22" fmla="*/ 12 w 18"/>
                  <a:gd name="T23" fmla="*/ 7 h 24"/>
                  <a:gd name="T24" fmla="*/ 9 w 18"/>
                  <a:gd name="T25" fmla="*/ 5 h 24"/>
                  <a:gd name="T26" fmla="*/ 6 w 18"/>
                  <a:gd name="T27" fmla="*/ 7 h 24"/>
                  <a:gd name="T28" fmla="*/ 6 w 18"/>
                  <a:gd name="T29" fmla="*/ 12 h 24"/>
                  <a:gd name="T30" fmla="*/ 6 w 18"/>
                  <a:gd name="T31" fmla="*/ 16 h 24"/>
                  <a:gd name="T32" fmla="*/ 9 w 18"/>
                  <a:gd name="T33" fmla="*/ 18 h 24"/>
                  <a:gd name="T34" fmla="*/ 12 w 18"/>
                  <a:gd name="T35" fmla="*/ 16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8" h="24">
                    <a:moveTo>
                      <a:pt x="0" y="18"/>
                    </a:moveTo>
                    <a:cubicBezTo>
                      <a:pt x="0" y="16"/>
                      <a:pt x="0" y="15"/>
                      <a:pt x="0" y="12"/>
                    </a:cubicBezTo>
                    <a:cubicBezTo>
                      <a:pt x="0" y="9"/>
                      <a:pt x="0" y="7"/>
                      <a:pt x="0" y="5"/>
                    </a:cubicBezTo>
                    <a:cubicBezTo>
                      <a:pt x="2" y="2"/>
                      <a:pt x="5" y="0"/>
                      <a:pt x="9" y="0"/>
                    </a:cubicBezTo>
                    <a:cubicBezTo>
                      <a:pt x="13" y="0"/>
                      <a:pt x="17" y="2"/>
                      <a:pt x="18" y="5"/>
                    </a:cubicBezTo>
                    <a:cubicBezTo>
                      <a:pt x="18" y="7"/>
                      <a:pt x="18" y="9"/>
                      <a:pt x="18" y="12"/>
                    </a:cubicBezTo>
                    <a:cubicBezTo>
                      <a:pt x="18" y="15"/>
                      <a:pt x="18" y="16"/>
                      <a:pt x="18" y="18"/>
                    </a:cubicBezTo>
                    <a:cubicBezTo>
                      <a:pt x="17" y="22"/>
                      <a:pt x="13" y="24"/>
                      <a:pt x="9" y="24"/>
                    </a:cubicBezTo>
                    <a:cubicBezTo>
                      <a:pt x="5" y="24"/>
                      <a:pt x="2" y="22"/>
                      <a:pt x="0" y="18"/>
                    </a:cubicBezTo>
                    <a:close/>
                    <a:moveTo>
                      <a:pt x="12" y="16"/>
                    </a:moveTo>
                    <a:cubicBezTo>
                      <a:pt x="12" y="16"/>
                      <a:pt x="12" y="14"/>
                      <a:pt x="12" y="12"/>
                    </a:cubicBezTo>
                    <a:cubicBezTo>
                      <a:pt x="12" y="9"/>
                      <a:pt x="12" y="8"/>
                      <a:pt x="12" y="7"/>
                    </a:cubicBezTo>
                    <a:cubicBezTo>
                      <a:pt x="12" y="6"/>
                      <a:pt x="11" y="5"/>
                      <a:pt x="9" y="5"/>
                    </a:cubicBezTo>
                    <a:cubicBezTo>
                      <a:pt x="8" y="5"/>
                      <a:pt x="7" y="6"/>
                      <a:pt x="6" y="7"/>
                    </a:cubicBezTo>
                    <a:cubicBezTo>
                      <a:pt x="6" y="8"/>
                      <a:pt x="6" y="9"/>
                      <a:pt x="6" y="12"/>
                    </a:cubicBezTo>
                    <a:cubicBezTo>
                      <a:pt x="6" y="14"/>
                      <a:pt x="6" y="16"/>
                      <a:pt x="6" y="16"/>
                    </a:cubicBezTo>
                    <a:cubicBezTo>
                      <a:pt x="7" y="18"/>
                      <a:pt x="8" y="18"/>
                      <a:pt x="9" y="18"/>
                    </a:cubicBezTo>
                    <a:cubicBezTo>
                      <a:pt x="11" y="18"/>
                      <a:pt x="12" y="18"/>
                      <a:pt x="12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2" name="Freeform 34"/>
              <p:cNvSpPr>
                <a:spLocks noEditPoints="1"/>
              </p:cNvSpPr>
              <p:nvPr userDrawn="1"/>
            </p:nvSpPr>
            <p:spPr bwMode="auto">
              <a:xfrm>
                <a:off x="5849938" y="6407150"/>
                <a:ext cx="61913" cy="76200"/>
              </a:xfrm>
              <a:custGeom>
                <a:avLst/>
                <a:gdLst>
                  <a:gd name="T0" fmla="*/ 13 w 19"/>
                  <a:gd name="T1" fmla="*/ 23 h 23"/>
                  <a:gd name="T2" fmla="*/ 12 w 19"/>
                  <a:gd name="T3" fmla="*/ 23 h 23"/>
                  <a:gd name="T4" fmla="*/ 9 w 19"/>
                  <a:gd name="T5" fmla="*/ 15 h 23"/>
                  <a:gd name="T6" fmla="*/ 7 w 19"/>
                  <a:gd name="T7" fmla="*/ 15 h 23"/>
                  <a:gd name="T8" fmla="*/ 6 w 19"/>
                  <a:gd name="T9" fmla="*/ 15 h 23"/>
                  <a:gd name="T10" fmla="*/ 6 w 19"/>
                  <a:gd name="T11" fmla="*/ 23 h 23"/>
                  <a:gd name="T12" fmla="*/ 6 w 19"/>
                  <a:gd name="T13" fmla="*/ 23 h 23"/>
                  <a:gd name="T14" fmla="*/ 1 w 19"/>
                  <a:gd name="T15" fmla="*/ 23 h 23"/>
                  <a:gd name="T16" fmla="*/ 0 w 19"/>
                  <a:gd name="T17" fmla="*/ 23 h 23"/>
                  <a:gd name="T18" fmla="*/ 0 w 19"/>
                  <a:gd name="T19" fmla="*/ 0 h 23"/>
                  <a:gd name="T20" fmla="*/ 1 w 19"/>
                  <a:gd name="T21" fmla="*/ 0 h 23"/>
                  <a:gd name="T22" fmla="*/ 10 w 19"/>
                  <a:gd name="T23" fmla="*/ 0 h 23"/>
                  <a:gd name="T24" fmla="*/ 19 w 19"/>
                  <a:gd name="T25" fmla="*/ 8 h 23"/>
                  <a:gd name="T26" fmla="*/ 15 w 19"/>
                  <a:gd name="T27" fmla="*/ 14 h 23"/>
                  <a:gd name="T28" fmla="*/ 19 w 19"/>
                  <a:gd name="T29" fmla="*/ 23 h 23"/>
                  <a:gd name="T30" fmla="*/ 19 w 19"/>
                  <a:gd name="T31" fmla="*/ 23 h 23"/>
                  <a:gd name="T32" fmla="*/ 13 w 19"/>
                  <a:gd name="T33" fmla="*/ 23 h 23"/>
                  <a:gd name="T34" fmla="*/ 13 w 19"/>
                  <a:gd name="T35" fmla="*/ 8 h 23"/>
                  <a:gd name="T36" fmla="*/ 10 w 19"/>
                  <a:gd name="T37" fmla="*/ 5 h 23"/>
                  <a:gd name="T38" fmla="*/ 7 w 19"/>
                  <a:gd name="T39" fmla="*/ 5 h 23"/>
                  <a:gd name="T40" fmla="*/ 6 w 19"/>
                  <a:gd name="T41" fmla="*/ 5 h 23"/>
                  <a:gd name="T42" fmla="*/ 6 w 19"/>
                  <a:gd name="T43" fmla="*/ 10 h 23"/>
                  <a:gd name="T44" fmla="*/ 7 w 19"/>
                  <a:gd name="T45" fmla="*/ 10 h 23"/>
                  <a:gd name="T46" fmla="*/ 10 w 19"/>
                  <a:gd name="T47" fmla="*/ 10 h 23"/>
                  <a:gd name="T48" fmla="*/ 13 w 19"/>
                  <a:gd name="T49" fmla="*/ 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9" h="23">
                    <a:moveTo>
                      <a:pt x="13" y="23"/>
                    </a:moveTo>
                    <a:cubicBezTo>
                      <a:pt x="13" y="23"/>
                      <a:pt x="12" y="23"/>
                      <a:pt x="12" y="23"/>
                    </a:cubicBezTo>
                    <a:cubicBezTo>
                      <a:pt x="9" y="15"/>
                      <a:pt x="9" y="15"/>
                      <a:pt x="9" y="15"/>
                    </a:cubicBezTo>
                    <a:cubicBezTo>
                      <a:pt x="7" y="15"/>
                      <a:pt x="7" y="15"/>
                      <a:pt x="7" y="15"/>
                    </a:cubicBezTo>
                    <a:cubicBezTo>
                      <a:pt x="7" y="15"/>
                      <a:pt x="6" y="15"/>
                      <a:pt x="6" y="15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1" y="23"/>
                      <a:pt x="0" y="23"/>
                      <a:pt x="0" y="2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6" y="0"/>
                      <a:pt x="19" y="3"/>
                      <a:pt x="19" y="8"/>
                    </a:cubicBezTo>
                    <a:cubicBezTo>
                      <a:pt x="19" y="10"/>
                      <a:pt x="17" y="13"/>
                      <a:pt x="15" y="14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9" y="23"/>
                      <a:pt x="19" y="23"/>
                      <a:pt x="19" y="23"/>
                    </a:cubicBezTo>
                    <a:lnTo>
                      <a:pt x="13" y="23"/>
                    </a:lnTo>
                    <a:close/>
                    <a:moveTo>
                      <a:pt x="13" y="8"/>
                    </a:moveTo>
                    <a:cubicBezTo>
                      <a:pt x="13" y="6"/>
                      <a:pt x="12" y="5"/>
                      <a:pt x="10" y="5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5"/>
                      <a:pt x="6" y="5"/>
                      <a:pt x="6" y="5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6" y="10"/>
                      <a:pt x="7" y="10"/>
                      <a:pt x="7" y="10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2" y="10"/>
                      <a:pt x="13" y="9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3" name="Freeform 35"/>
              <p:cNvSpPr>
                <a:spLocks/>
              </p:cNvSpPr>
              <p:nvPr userDrawn="1"/>
            </p:nvSpPr>
            <p:spPr bwMode="auto">
              <a:xfrm>
                <a:off x="5942013" y="6407150"/>
                <a:ext cx="61913" cy="79375"/>
              </a:xfrm>
              <a:custGeom>
                <a:avLst/>
                <a:gdLst>
                  <a:gd name="T0" fmla="*/ 0 w 19"/>
                  <a:gd name="T1" fmla="*/ 12 h 24"/>
                  <a:gd name="T2" fmla="*/ 1 w 19"/>
                  <a:gd name="T3" fmla="*/ 5 h 24"/>
                  <a:gd name="T4" fmla="*/ 9 w 19"/>
                  <a:gd name="T5" fmla="*/ 0 h 24"/>
                  <a:gd name="T6" fmla="*/ 18 w 19"/>
                  <a:gd name="T7" fmla="*/ 5 h 24"/>
                  <a:gd name="T8" fmla="*/ 18 w 19"/>
                  <a:gd name="T9" fmla="*/ 5 h 24"/>
                  <a:gd name="T10" fmla="*/ 13 w 19"/>
                  <a:gd name="T11" fmla="*/ 7 h 24"/>
                  <a:gd name="T12" fmla="*/ 13 w 19"/>
                  <a:gd name="T13" fmla="*/ 7 h 24"/>
                  <a:gd name="T14" fmla="*/ 9 w 19"/>
                  <a:gd name="T15" fmla="*/ 5 h 24"/>
                  <a:gd name="T16" fmla="*/ 6 w 19"/>
                  <a:gd name="T17" fmla="*/ 7 h 24"/>
                  <a:gd name="T18" fmla="*/ 6 w 19"/>
                  <a:gd name="T19" fmla="*/ 12 h 24"/>
                  <a:gd name="T20" fmla="*/ 6 w 19"/>
                  <a:gd name="T21" fmla="*/ 16 h 24"/>
                  <a:gd name="T22" fmla="*/ 9 w 19"/>
                  <a:gd name="T23" fmla="*/ 18 h 24"/>
                  <a:gd name="T24" fmla="*/ 13 w 19"/>
                  <a:gd name="T25" fmla="*/ 17 h 24"/>
                  <a:gd name="T26" fmla="*/ 13 w 19"/>
                  <a:gd name="T27" fmla="*/ 15 h 24"/>
                  <a:gd name="T28" fmla="*/ 13 w 19"/>
                  <a:gd name="T29" fmla="*/ 15 h 24"/>
                  <a:gd name="T30" fmla="*/ 10 w 19"/>
                  <a:gd name="T31" fmla="*/ 15 h 24"/>
                  <a:gd name="T32" fmla="*/ 10 w 19"/>
                  <a:gd name="T33" fmla="*/ 14 h 24"/>
                  <a:gd name="T34" fmla="*/ 10 w 19"/>
                  <a:gd name="T35" fmla="*/ 11 h 24"/>
                  <a:gd name="T36" fmla="*/ 10 w 19"/>
                  <a:gd name="T37" fmla="*/ 10 h 24"/>
                  <a:gd name="T38" fmla="*/ 18 w 19"/>
                  <a:gd name="T39" fmla="*/ 10 h 24"/>
                  <a:gd name="T40" fmla="*/ 19 w 19"/>
                  <a:gd name="T41" fmla="*/ 11 h 24"/>
                  <a:gd name="T42" fmla="*/ 19 w 19"/>
                  <a:gd name="T43" fmla="*/ 12 h 24"/>
                  <a:gd name="T44" fmla="*/ 18 w 19"/>
                  <a:gd name="T45" fmla="*/ 18 h 24"/>
                  <a:gd name="T46" fmla="*/ 9 w 19"/>
                  <a:gd name="T47" fmla="*/ 24 h 24"/>
                  <a:gd name="T48" fmla="*/ 1 w 19"/>
                  <a:gd name="T49" fmla="*/ 18 h 24"/>
                  <a:gd name="T50" fmla="*/ 0 w 19"/>
                  <a:gd name="T51" fmla="*/ 1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9" h="24">
                    <a:moveTo>
                      <a:pt x="0" y="12"/>
                    </a:moveTo>
                    <a:cubicBezTo>
                      <a:pt x="0" y="9"/>
                      <a:pt x="0" y="7"/>
                      <a:pt x="1" y="5"/>
                    </a:cubicBezTo>
                    <a:cubicBezTo>
                      <a:pt x="2" y="2"/>
                      <a:pt x="5" y="0"/>
                      <a:pt x="9" y="0"/>
                    </a:cubicBezTo>
                    <a:cubicBezTo>
                      <a:pt x="14" y="0"/>
                      <a:pt x="16" y="2"/>
                      <a:pt x="18" y="5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2" y="6"/>
                      <a:pt x="11" y="5"/>
                      <a:pt x="9" y="5"/>
                    </a:cubicBezTo>
                    <a:cubicBezTo>
                      <a:pt x="8" y="5"/>
                      <a:pt x="7" y="6"/>
                      <a:pt x="6" y="7"/>
                    </a:cubicBezTo>
                    <a:cubicBezTo>
                      <a:pt x="6" y="8"/>
                      <a:pt x="6" y="9"/>
                      <a:pt x="6" y="12"/>
                    </a:cubicBezTo>
                    <a:cubicBezTo>
                      <a:pt x="6" y="14"/>
                      <a:pt x="6" y="16"/>
                      <a:pt x="6" y="16"/>
                    </a:cubicBezTo>
                    <a:cubicBezTo>
                      <a:pt x="7" y="18"/>
                      <a:pt x="8" y="18"/>
                      <a:pt x="9" y="18"/>
                    </a:cubicBezTo>
                    <a:cubicBezTo>
                      <a:pt x="11" y="18"/>
                      <a:pt x="12" y="18"/>
                      <a:pt x="13" y="17"/>
                    </a:cubicBezTo>
                    <a:cubicBezTo>
                      <a:pt x="13" y="16"/>
                      <a:pt x="13" y="16"/>
                      <a:pt x="13" y="15"/>
                    </a:cubicBezTo>
                    <a:cubicBezTo>
                      <a:pt x="13" y="15"/>
                      <a:pt x="13" y="15"/>
                      <a:pt x="13" y="15"/>
                    </a:cubicBezTo>
                    <a:cubicBezTo>
                      <a:pt x="10" y="15"/>
                      <a:pt x="10" y="15"/>
                      <a:pt x="10" y="15"/>
                    </a:cubicBezTo>
                    <a:cubicBezTo>
                      <a:pt x="10" y="15"/>
                      <a:pt x="10" y="15"/>
                      <a:pt x="10" y="14"/>
                    </a:cubicBezTo>
                    <a:cubicBezTo>
                      <a:pt x="10" y="11"/>
                      <a:pt x="10" y="11"/>
                      <a:pt x="10" y="11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8" y="10"/>
                      <a:pt x="18" y="10"/>
                      <a:pt x="18" y="10"/>
                    </a:cubicBezTo>
                    <a:cubicBezTo>
                      <a:pt x="18" y="10"/>
                      <a:pt x="19" y="10"/>
                      <a:pt x="19" y="11"/>
                    </a:cubicBezTo>
                    <a:cubicBezTo>
                      <a:pt x="19" y="12"/>
                      <a:pt x="19" y="12"/>
                      <a:pt x="19" y="12"/>
                    </a:cubicBezTo>
                    <a:cubicBezTo>
                      <a:pt x="19" y="15"/>
                      <a:pt x="18" y="16"/>
                      <a:pt x="18" y="18"/>
                    </a:cubicBezTo>
                    <a:cubicBezTo>
                      <a:pt x="17" y="22"/>
                      <a:pt x="14" y="24"/>
                      <a:pt x="9" y="24"/>
                    </a:cubicBezTo>
                    <a:cubicBezTo>
                      <a:pt x="5" y="24"/>
                      <a:pt x="2" y="22"/>
                      <a:pt x="1" y="18"/>
                    </a:cubicBezTo>
                    <a:cubicBezTo>
                      <a:pt x="0" y="16"/>
                      <a:pt x="0" y="15"/>
                      <a:pt x="0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4" name="Freeform 36"/>
              <p:cNvSpPr>
                <a:spLocks/>
              </p:cNvSpPr>
              <p:nvPr userDrawn="1"/>
            </p:nvSpPr>
            <p:spPr bwMode="auto">
              <a:xfrm>
                <a:off x="6081713" y="6407150"/>
                <a:ext cx="61913" cy="79375"/>
              </a:xfrm>
              <a:custGeom>
                <a:avLst/>
                <a:gdLst>
                  <a:gd name="T0" fmla="*/ 0 w 19"/>
                  <a:gd name="T1" fmla="*/ 14 h 24"/>
                  <a:gd name="T2" fmla="*/ 0 w 19"/>
                  <a:gd name="T3" fmla="*/ 0 h 24"/>
                  <a:gd name="T4" fmla="*/ 1 w 19"/>
                  <a:gd name="T5" fmla="*/ 0 h 24"/>
                  <a:gd name="T6" fmla="*/ 6 w 19"/>
                  <a:gd name="T7" fmla="*/ 0 h 24"/>
                  <a:gd name="T8" fmla="*/ 6 w 19"/>
                  <a:gd name="T9" fmla="*/ 0 h 24"/>
                  <a:gd name="T10" fmla="*/ 6 w 19"/>
                  <a:gd name="T11" fmla="*/ 15 h 24"/>
                  <a:gd name="T12" fmla="*/ 10 w 19"/>
                  <a:gd name="T13" fmla="*/ 18 h 24"/>
                  <a:gd name="T14" fmla="*/ 13 w 19"/>
                  <a:gd name="T15" fmla="*/ 15 h 24"/>
                  <a:gd name="T16" fmla="*/ 13 w 19"/>
                  <a:gd name="T17" fmla="*/ 0 h 24"/>
                  <a:gd name="T18" fmla="*/ 13 w 19"/>
                  <a:gd name="T19" fmla="*/ 0 h 24"/>
                  <a:gd name="T20" fmla="*/ 19 w 19"/>
                  <a:gd name="T21" fmla="*/ 0 h 24"/>
                  <a:gd name="T22" fmla="*/ 19 w 19"/>
                  <a:gd name="T23" fmla="*/ 0 h 24"/>
                  <a:gd name="T24" fmla="*/ 19 w 19"/>
                  <a:gd name="T25" fmla="*/ 14 h 24"/>
                  <a:gd name="T26" fmla="*/ 10 w 19"/>
                  <a:gd name="T27" fmla="*/ 24 h 24"/>
                  <a:gd name="T28" fmla="*/ 0 w 19"/>
                  <a:gd name="T29" fmla="*/ 1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9" h="24">
                    <a:moveTo>
                      <a:pt x="0" y="1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6" y="17"/>
                      <a:pt x="8" y="18"/>
                      <a:pt x="10" y="18"/>
                    </a:cubicBezTo>
                    <a:cubicBezTo>
                      <a:pt x="12" y="18"/>
                      <a:pt x="13" y="17"/>
                      <a:pt x="13" y="15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14"/>
                      <a:pt x="19" y="14"/>
                      <a:pt x="19" y="14"/>
                    </a:cubicBezTo>
                    <a:cubicBezTo>
                      <a:pt x="19" y="20"/>
                      <a:pt x="15" y="24"/>
                      <a:pt x="10" y="24"/>
                    </a:cubicBezTo>
                    <a:cubicBezTo>
                      <a:pt x="4" y="24"/>
                      <a:pt x="0" y="20"/>
                      <a:pt x="0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5" name="Freeform 37"/>
              <p:cNvSpPr>
                <a:spLocks/>
              </p:cNvSpPr>
              <p:nvPr userDrawn="1"/>
            </p:nvSpPr>
            <p:spPr bwMode="auto">
              <a:xfrm>
                <a:off x="6175375" y="6407150"/>
                <a:ext cx="61913" cy="76200"/>
              </a:xfrm>
              <a:custGeom>
                <a:avLst/>
                <a:gdLst>
                  <a:gd name="T0" fmla="*/ 0 w 19"/>
                  <a:gd name="T1" fmla="*/ 0 h 23"/>
                  <a:gd name="T2" fmla="*/ 1 w 19"/>
                  <a:gd name="T3" fmla="*/ 0 h 23"/>
                  <a:gd name="T4" fmla="*/ 6 w 19"/>
                  <a:gd name="T5" fmla="*/ 0 h 23"/>
                  <a:gd name="T6" fmla="*/ 6 w 19"/>
                  <a:gd name="T7" fmla="*/ 0 h 23"/>
                  <a:gd name="T8" fmla="*/ 13 w 19"/>
                  <a:gd name="T9" fmla="*/ 14 h 23"/>
                  <a:gd name="T10" fmla="*/ 13 w 19"/>
                  <a:gd name="T11" fmla="*/ 14 h 23"/>
                  <a:gd name="T12" fmla="*/ 13 w 19"/>
                  <a:gd name="T13" fmla="*/ 0 h 23"/>
                  <a:gd name="T14" fmla="*/ 14 w 19"/>
                  <a:gd name="T15" fmla="*/ 0 h 23"/>
                  <a:gd name="T16" fmla="*/ 18 w 19"/>
                  <a:gd name="T17" fmla="*/ 0 h 23"/>
                  <a:gd name="T18" fmla="*/ 19 w 19"/>
                  <a:gd name="T19" fmla="*/ 0 h 23"/>
                  <a:gd name="T20" fmla="*/ 19 w 19"/>
                  <a:gd name="T21" fmla="*/ 23 h 23"/>
                  <a:gd name="T22" fmla="*/ 18 w 19"/>
                  <a:gd name="T23" fmla="*/ 23 h 23"/>
                  <a:gd name="T24" fmla="*/ 13 w 19"/>
                  <a:gd name="T25" fmla="*/ 23 h 23"/>
                  <a:gd name="T26" fmla="*/ 13 w 19"/>
                  <a:gd name="T27" fmla="*/ 23 h 23"/>
                  <a:gd name="T28" fmla="*/ 6 w 19"/>
                  <a:gd name="T29" fmla="*/ 10 h 23"/>
                  <a:gd name="T30" fmla="*/ 6 w 19"/>
                  <a:gd name="T31" fmla="*/ 10 h 23"/>
                  <a:gd name="T32" fmla="*/ 6 w 19"/>
                  <a:gd name="T33" fmla="*/ 23 h 23"/>
                  <a:gd name="T34" fmla="*/ 5 w 19"/>
                  <a:gd name="T35" fmla="*/ 23 h 23"/>
                  <a:gd name="T36" fmla="*/ 1 w 19"/>
                  <a:gd name="T37" fmla="*/ 23 h 23"/>
                  <a:gd name="T38" fmla="*/ 0 w 19"/>
                  <a:gd name="T39" fmla="*/ 23 h 23"/>
                  <a:gd name="T40" fmla="*/ 0 w 19"/>
                  <a:gd name="T41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9" h="23">
                    <a:moveTo>
                      <a:pt x="0" y="0"/>
                    </a:moveTo>
                    <a:cubicBezTo>
                      <a:pt x="0" y="0"/>
                      <a:pt x="0" y="0"/>
                      <a:pt x="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0"/>
                      <a:pt x="13" y="0"/>
                      <a:pt x="14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9" y="23"/>
                      <a:pt x="19" y="23"/>
                      <a:pt x="18" y="23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5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6" name="Freeform 38"/>
              <p:cNvSpPr>
                <a:spLocks/>
              </p:cNvSpPr>
              <p:nvPr userDrawn="1"/>
            </p:nvSpPr>
            <p:spPr bwMode="auto">
              <a:xfrm>
                <a:off x="6270625" y="6407150"/>
                <a:ext cx="19050" cy="76200"/>
              </a:xfrm>
              <a:custGeom>
                <a:avLst/>
                <a:gdLst>
                  <a:gd name="T0" fmla="*/ 0 w 6"/>
                  <a:gd name="T1" fmla="*/ 0 h 23"/>
                  <a:gd name="T2" fmla="*/ 1 w 6"/>
                  <a:gd name="T3" fmla="*/ 0 h 23"/>
                  <a:gd name="T4" fmla="*/ 6 w 6"/>
                  <a:gd name="T5" fmla="*/ 0 h 23"/>
                  <a:gd name="T6" fmla="*/ 6 w 6"/>
                  <a:gd name="T7" fmla="*/ 0 h 23"/>
                  <a:gd name="T8" fmla="*/ 6 w 6"/>
                  <a:gd name="T9" fmla="*/ 23 h 23"/>
                  <a:gd name="T10" fmla="*/ 6 w 6"/>
                  <a:gd name="T11" fmla="*/ 23 h 23"/>
                  <a:gd name="T12" fmla="*/ 1 w 6"/>
                  <a:gd name="T13" fmla="*/ 23 h 23"/>
                  <a:gd name="T14" fmla="*/ 0 w 6"/>
                  <a:gd name="T15" fmla="*/ 23 h 23"/>
                  <a:gd name="T16" fmla="*/ 0 w 6"/>
                  <a:gd name="T17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23">
                    <a:moveTo>
                      <a:pt x="0" y="0"/>
                    </a:moveTo>
                    <a:cubicBezTo>
                      <a:pt x="0" y="0"/>
                      <a:pt x="0" y="0"/>
                      <a:pt x="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7" name="Freeform 39"/>
              <p:cNvSpPr>
                <a:spLocks/>
              </p:cNvSpPr>
              <p:nvPr userDrawn="1"/>
            </p:nvSpPr>
            <p:spPr bwMode="auto">
              <a:xfrm>
                <a:off x="6319838" y="6407150"/>
                <a:ext cx="68263" cy="76200"/>
              </a:xfrm>
              <a:custGeom>
                <a:avLst/>
                <a:gdLst>
                  <a:gd name="T0" fmla="*/ 8 w 21"/>
                  <a:gd name="T1" fmla="*/ 23 h 23"/>
                  <a:gd name="T2" fmla="*/ 8 w 21"/>
                  <a:gd name="T3" fmla="*/ 23 h 23"/>
                  <a:gd name="T4" fmla="*/ 0 w 21"/>
                  <a:gd name="T5" fmla="*/ 1 h 23"/>
                  <a:gd name="T6" fmla="*/ 1 w 21"/>
                  <a:gd name="T7" fmla="*/ 0 h 23"/>
                  <a:gd name="T8" fmla="*/ 6 w 21"/>
                  <a:gd name="T9" fmla="*/ 0 h 23"/>
                  <a:gd name="T10" fmla="*/ 7 w 21"/>
                  <a:gd name="T11" fmla="*/ 0 h 23"/>
                  <a:gd name="T12" fmla="*/ 11 w 21"/>
                  <a:gd name="T13" fmla="*/ 14 h 23"/>
                  <a:gd name="T14" fmla="*/ 11 w 21"/>
                  <a:gd name="T15" fmla="*/ 14 h 23"/>
                  <a:gd name="T16" fmla="*/ 15 w 21"/>
                  <a:gd name="T17" fmla="*/ 0 h 23"/>
                  <a:gd name="T18" fmla="*/ 15 w 21"/>
                  <a:gd name="T19" fmla="*/ 0 h 23"/>
                  <a:gd name="T20" fmla="*/ 21 w 21"/>
                  <a:gd name="T21" fmla="*/ 0 h 23"/>
                  <a:gd name="T22" fmla="*/ 21 w 21"/>
                  <a:gd name="T23" fmla="*/ 1 h 23"/>
                  <a:gd name="T24" fmla="*/ 14 w 21"/>
                  <a:gd name="T25" fmla="*/ 23 h 23"/>
                  <a:gd name="T26" fmla="*/ 13 w 21"/>
                  <a:gd name="T27" fmla="*/ 23 h 23"/>
                  <a:gd name="T28" fmla="*/ 8 w 21"/>
                  <a:gd name="T29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" h="23">
                    <a:moveTo>
                      <a:pt x="8" y="23"/>
                    </a:moveTo>
                    <a:cubicBezTo>
                      <a:pt x="8" y="23"/>
                      <a:pt x="8" y="23"/>
                      <a:pt x="8" y="23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7" y="0"/>
                      <a:pt x="7" y="0"/>
                    </a:cubicBezTo>
                    <a:cubicBezTo>
                      <a:pt x="11" y="14"/>
                      <a:pt x="11" y="14"/>
                      <a:pt x="11" y="14"/>
                    </a:cubicBezTo>
                    <a:cubicBezTo>
                      <a:pt x="11" y="14"/>
                      <a:pt x="11" y="14"/>
                      <a:pt x="11" y="14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21" y="0"/>
                      <a:pt x="21" y="0"/>
                      <a:pt x="21" y="1"/>
                    </a:cubicBezTo>
                    <a:cubicBezTo>
                      <a:pt x="14" y="23"/>
                      <a:pt x="14" y="23"/>
                      <a:pt x="14" y="23"/>
                    </a:cubicBezTo>
                    <a:cubicBezTo>
                      <a:pt x="14" y="23"/>
                      <a:pt x="13" y="23"/>
                      <a:pt x="13" y="23"/>
                    </a:cubicBezTo>
                    <a:lnTo>
                      <a:pt x="8" y="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8" name="Freeform 40"/>
              <p:cNvSpPr>
                <a:spLocks/>
              </p:cNvSpPr>
              <p:nvPr userDrawn="1"/>
            </p:nvSpPr>
            <p:spPr bwMode="auto">
              <a:xfrm>
                <a:off x="6416675" y="6407150"/>
                <a:ext cx="52388" cy="76200"/>
              </a:xfrm>
              <a:custGeom>
                <a:avLst/>
                <a:gdLst>
                  <a:gd name="T0" fmla="*/ 0 w 16"/>
                  <a:gd name="T1" fmla="*/ 0 h 23"/>
                  <a:gd name="T2" fmla="*/ 0 w 16"/>
                  <a:gd name="T3" fmla="*/ 0 h 23"/>
                  <a:gd name="T4" fmla="*/ 16 w 16"/>
                  <a:gd name="T5" fmla="*/ 0 h 23"/>
                  <a:gd name="T6" fmla="*/ 16 w 16"/>
                  <a:gd name="T7" fmla="*/ 0 h 23"/>
                  <a:gd name="T8" fmla="*/ 16 w 16"/>
                  <a:gd name="T9" fmla="*/ 5 h 23"/>
                  <a:gd name="T10" fmla="*/ 16 w 16"/>
                  <a:gd name="T11" fmla="*/ 5 h 23"/>
                  <a:gd name="T12" fmla="*/ 6 w 16"/>
                  <a:gd name="T13" fmla="*/ 5 h 23"/>
                  <a:gd name="T14" fmla="*/ 6 w 16"/>
                  <a:gd name="T15" fmla="*/ 5 h 23"/>
                  <a:gd name="T16" fmla="*/ 6 w 16"/>
                  <a:gd name="T17" fmla="*/ 9 h 23"/>
                  <a:gd name="T18" fmla="*/ 6 w 16"/>
                  <a:gd name="T19" fmla="*/ 9 h 23"/>
                  <a:gd name="T20" fmla="*/ 14 w 16"/>
                  <a:gd name="T21" fmla="*/ 9 h 23"/>
                  <a:gd name="T22" fmla="*/ 14 w 16"/>
                  <a:gd name="T23" fmla="*/ 9 h 23"/>
                  <a:gd name="T24" fmla="*/ 14 w 16"/>
                  <a:gd name="T25" fmla="*/ 14 h 23"/>
                  <a:gd name="T26" fmla="*/ 14 w 16"/>
                  <a:gd name="T27" fmla="*/ 14 h 23"/>
                  <a:gd name="T28" fmla="*/ 6 w 16"/>
                  <a:gd name="T29" fmla="*/ 14 h 23"/>
                  <a:gd name="T30" fmla="*/ 6 w 16"/>
                  <a:gd name="T31" fmla="*/ 14 h 23"/>
                  <a:gd name="T32" fmla="*/ 6 w 16"/>
                  <a:gd name="T33" fmla="*/ 18 h 23"/>
                  <a:gd name="T34" fmla="*/ 6 w 16"/>
                  <a:gd name="T35" fmla="*/ 18 h 23"/>
                  <a:gd name="T36" fmla="*/ 16 w 16"/>
                  <a:gd name="T37" fmla="*/ 18 h 23"/>
                  <a:gd name="T38" fmla="*/ 16 w 16"/>
                  <a:gd name="T39" fmla="*/ 19 h 23"/>
                  <a:gd name="T40" fmla="*/ 16 w 16"/>
                  <a:gd name="T41" fmla="*/ 23 h 23"/>
                  <a:gd name="T42" fmla="*/ 16 w 16"/>
                  <a:gd name="T43" fmla="*/ 23 h 23"/>
                  <a:gd name="T44" fmla="*/ 0 w 16"/>
                  <a:gd name="T45" fmla="*/ 23 h 23"/>
                  <a:gd name="T46" fmla="*/ 0 w 16"/>
                  <a:gd name="T47" fmla="*/ 23 h 23"/>
                  <a:gd name="T48" fmla="*/ 0 w 16"/>
                  <a:gd name="T49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6" h="23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14" y="9"/>
                      <a:pt x="14" y="9"/>
                      <a:pt x="14" y="9"/>
                    </a:cubicBezTo>
                    <a:cubicBezTo>
                      <a:pt x="14" y="9"/>
                      <a:pt x="14" y="9"/>
                      <a:pt x="14" y="9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18"/>
                      <a:pt x="16" y="18"/>
                      <a:pt x="16" y="19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9" name="Freeform 41"/>
              <p:cNvSpPr>
                <a:spLocks noEditPoints="1"/>
              </p:cNvSpPr>
              <p:nvPr userDrawn="1"/>
            </p:nvSpPr>
            <p:spPr bwMode="auto">
              <a:xfrm>
                <a:off x="6502400" y="6407150"/>
                <a:ext cx="58738" cy="76200"/>
              </a:xfrm>
              <a:custGeom>
                <a:avLst/>
                <a:gdLst>
                  <a:gd name="T0" fmla="*/ 12 w 18"/>
                  <a:gd name="T1" fmla="*/ 23 h 23"/>
                  <a:gd name="T2" fmla="*/ 12 w 18"/>
                  <a:gd name="T3" fmla="*/ 23 h 23"/>
                  <a:gd name="T4" fmla="*/ 8 w 18"/>
                  <a:gd name="T5" fmla="*/ 15 h 23"/>
                  <a:gd name="T6" fmla="*/ 6 w 18"/>
                  <a:gd name="T7" fmla="*/ 15 h 23"/>
                  <a:gd name="T8" fmla="*/ 6 w 18"/>
                  <a:gd name="T9" fmla="*/ 15 h 23"/>
                  <a:gd name="T10" fmla="*/ 6 w 18"/>
                  <a:gd name="T11" fmla="*/ 23 h 23"/>
                  <a:gd name="T12" fmla="*/ 5 w 18"/>
                  <a:gd name="T13" fmla="*/ 23 h 23"/>
                  <a:gd name="T14" fmla="*/ 0 w 18"/>
                  <a:gd name="T15" fmla="*/ 23 h 23"/>
                  <a:gd name="T16" fmla="*/ 0 w 18"/>
                  <a:gd name="T17" fmla="*/ 23 h 23"/>
                  <a:gd name="T18" fmla="*/ 0 w 18"/>
                  <a:gd name="T19" fmla="*/ 0 h 23"/>
                  <a:gd name="T20" fmla="*/ 0 w 18"/>
                  <a:gd name="T21" fmla="*/ 0 h 23"/>
                  <a:gd name="T22" fmla="*/ 10 w 18"/>
                  <a:gd name="T23" fmla="*/ 0 h 23"/>
                  <a:gd name="T24" fmla="*/ 18 w 18"/>
                  <a:gd name="T25" fmla="*/ 8 h 23"/>
                  <a:gd name="T26" fmla="*/ 14 w 18"/>
                  <a:gd name="T27" fmla="*/ 14 h 23"/>
                  <a:gd name="T28" fmla="*/ 18 w 18"/>
                  <a:gd name="T29" fmla="*/ 23 h 23"/>
                  <a:gd name="T30" fmla="*/ 18 w 18"/>
                  <a:gd name="T31" fmla="*/ 23 h 23"/>
                  <a:gd name="T32" fmla="*/ 12 w 18"/>
                  <a:gd name="T33" fmla="*/ 23 h 23"/>
                  <a:gd name="T34" fmla="*/ 12 w 18"/>
                  <a:gd name="T35" fmla="*/ 8 h 23"/>
                  <a:gd name="T36" fmla="*/ 9 w 18"/>
                  <a:gd name="T37" fmla="*/ 5 h 23"/>
                  <a:gd name="T38" fmla="*/ 6 w 18"/>
                  <a:gd name="T39" fmla="*/ 5 h 23"/>
                  <a:gd name="T40" fmla="*/ 6 w 18"/>
                  <a:gd name="T41" fmla="*/ 5 h 23"/>
                  <a:gd name="T42" fmla="*/ 6 w 18"/>
                  <a:gd name="T43" fmla="*/ 10 h 23"/>
                  <a:gd name="T44" fmla="*/ 6 w 18"/>
                  <a:gd name="T45" fmla="*/ 10 h 23"/>
                  <a:gd name="T46" fmla="*/ 9 w 18"/>
                  <a:gd name="T47" fmla="*/ 10 h 23"/>
                  <a:gd name="T48" fmla="*/ 12 w 18"/>
                  <a:gd name="T49" fmla="*/ 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8" h="23">
                    <a:moveTo>
                      <a:pt x="12" y="23"/>
                    </a:moveTo>
                    <a:cubicBezTo>
                      <a:pt x="12" y="23"/>
                      <a:pt x="12" y="23"/>
                      <a:pt x="12" y="23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5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5" y="0"/>
                      <a:pt x="18" y="3"/>
                      <a:pt x="18" y="8"/>
                    </a:cubicBezTo>
                    <a:cubicBezTo>
                      <a:pt x="18" y="10"/>
                      <a:pt x="16" y="13"/>
                      <a:pt x="14" y="14"/>
                    </a:cubicBezTo>
                    <a:cubicBezTo>
                      <a:pt x="18" y="23"/>
                      <a:pt x="18" y="23"/>
                      <a:pt x="18" y="23"/>
                    </a:cubicBezTo>
                    <a:cubicBezTo>
                      <a:pt x="18" y="23"/>
                      <a:pt x="18" y="23"/>
                      <a:pt x="18" y="23"/>
                    </a:cubicBezTo>
                    <a:lnTo>
                      <a:pt x="12" y="23"/>
                    </a:lnTo>
                    <a:close/>
                    <a:moveTo>
                      <a:pt x="12" y="8"/>
                    </a:moveTo>
                    <a:cubicBezTo>
                      <a:pt x="12" y="6"/>
                      <a:pt x="11" y="5"/>
                      <a:pt x="9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11" y="10"/>
                      <a:pt x="12" y="9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50" name="Freeform 42"/>
              <p:cNvSpPr>
                <a:spLocks/>
              </p:cNvSpPr>
              <p:nvPr userDrawn="1"/>
            </p:nvSpPr>
            <p:spPr bwMode="auto">
              <a:xfrm>
                <a:off x="6589713" y="6407150"/>
                <a:ext cx="61913" cy="79375"/>
              </a:xfrm>
              <a:custGeom>
                <a:avLst/>
                <a:gdLst>
                  <a:gd name="T0" fmla="*/ 0 w 19"/>
                  <a:gd name="T1" fmla="*/ 20 h 24"/>
                  <a:gd name="T2" fmla="*/ 0 w 19"/>
                  <a:gd name="T3" fmla="*/ 20 h 24"/>
                  <a:gd name="T4" fmla="*/ 3 w 19"/>
                  <a:gd name="T5" fmla="*/ 16 h 24"/>
                  <a:gd name="T6" fmla="*/ 3 w 19"/>
                  <a:gd name="T7" fmla="*/ 16 h 24"/>
                  <a:gd name="T8" fmla="*/ 9 w 19"/>
                  <a:gd name="T9" fmla="*/ 19 h 24"/>
                  <a:gd name="T10" fmla="*/ 13 w 19"/>
                  <a:gd name="T11" fmla="*/ 16 h 24"/>
                  <a:gd name="T12" fmla="*/ 10 w 19"/>
                  <a:gd name="T13" fmla="*/ 14 h 24"/>
                  <a:gd name="T14" fmla="*/ 8 w 19"/>
                  <a:gd name="T15" fmla="*/ 14 h 24"/>
                  <a:gd name="T16" fmla="*/ 1 w 19"/>
                  <a:gd name="T17" fmla="*/ 7 h 24"/>
                  <a:gd name="T18" fmla="*/ 9 w 19"/>
                  <a:gd name="T19" fmla="*/ 0 h 24"/>
                  <a:gd name="T20" fmla="*/ 18 w 19"/>
                  <a:gd name="T21" fmla="*/ 2 h 24"/>
                  <a:gd name="T22" fmla="*/ 18 w 19"/>
                  <a:gd name="T23" fmla="*/ 3 h 24"/>
                  <a:gd name="T24" fmla="*/ 15 w 19"/>
                  <a:gd name="T25" fmla="*/ 7 h 24"/>
                  <a:gd name="T26" fmla="*/ 15 w 19"/>
                  <a:gd name="T27" fmla="*/ 7 h 24"/>
                  <a:gd name="T28" fmla="*/ 9 w 19"/>
                  <a:gd name="T29" fmla="*/ 5 h 24"/>
                  <a:gd name="T30" fmla="*/ 7 w 19"/>
                  <a:gd name="T31" fmla="*/ 7 h 24"/>
                  <a:gd name="T32" fmla="*/ 10 w 19"/>
                  <a:gd name="T33" fmla="*/ 9 h 24"/>
                  <a:gd name="T34" fmla="*/ 11 w 19"/>
                  <a:gd name="T35" fmla="*/ 9 h 24"/>
                  <a:gd name="T36" fmla="*/ 19 w 19"/>
                  <a:gd name="T37" fmla="*/ 16 h 24"/>
                  <a:gd name="T38" fmla="*/ 9 w 19"/>
                  <a:gd name="T39" fmla="*/ 24 h 24"/>
                  <a:gd name="T40" fmla="*/ 0 w 19"/>
                  <a:gd name="T41" fmla="*/ 2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9" h="24">
                    <a:moveTo>
                      <a:pt x="0" y="20"/>
                    </a:moveTo>
                    <a:cubicBezTo>
                      <a:pt x="0" y="20"/>
                      <a:pt x="0" y="20"/>
                      <a:pt x="0" y="20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5" y="17"/>
                      <a:pt x="7" y="19"/>
                      <a:pt x="9" y="19"/>
                    </a:cubicBezTo>
                    <a:cubicBezTo>
                      <a:pt x="11" y="19"/>
                      <a:pt x="13" y="18"/>
                      <a:pt x="13" y="16"/>
                    </a:cubicBezTo>
                    <a:cubicBezTo>
                      <a:pt x="13" y="15"/>
                      <a:pt x="12" y="15"/>
                      <a:pt x="10" y="14"/>
                    </a:cubicBezTo>
                    <a:cubicBezTo>
                      <a:pt x="8" y="14"/>
                      <a:pt x="8" y="14"/>
                      <a:pt x="8" y="14"/>
                    </a:cubicBezTo>
                    <a:cubicBezTo>
                      <a:pt x="3" y="14"/>
                      <a:pt x="1" y="11"/>
                      <a:pt x="1" y="7"/>
                    </a:cubicBezTo>
                    <a:cubicBezTo>
                      <a:pt x="1" y="3"/>
                      <a:pt x="4" y="0"/>
                      <a:pt x="9" y="0"/>
                    </a:cubicBezTo>
                    <a:cubicBezTo>
                      <a:pt x="13" y="0"/>
                      <a:pt x="16" y="1"/>
                      <a:pt x="18" y="2"/>
                    </a:cubicBezTo>
                    <a:cubicBezTo>
                      <a:pt x="18" y="2"/>
                      <a:pt x="18" y="3"/>
                      <a:pt x="18" y="3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3" y="6"/>
                      <a:pt x="11" y="5"/>
                      <a:pt x="9" y="5"/>
                    </a:cubicBezTo>
                    <a:cubicBezTo>
                      <a:pt x="8" y="5"/>
                      <a:pt x="7" y="6"/>
                      <a:pt x="7" y="7"/>
                    </a:cubicBezTo>
                    <a:cubicBezTo>
                      <a:pt x="7" y="8"/>
                      <a:pt x="8" y="8"/>
                      <a:pt x="10" y="9"/>
                    </a:cubicBezTo>
                    <a:cubicBezTo>
                      <a:pt x="11" y="9"/>
                      <a:pt x="11" y="9"/>
                      <a:pt x="11" y="9"/>
                    </a:cubicBezTo>
                    <a:cubicBezTo>
                      <a:pt x="16" y="10"/>
                      <a:pt x="19" y="12"/>
                      <a:pt x="19" y="16"/>
                    </a:cubicBezTo>
                    <a:cubicBezTo>
                      <a:pt x="19" y="21"/>
                      <a:pt x="15" y="24"/>
                      <a:pt x="9" y="24"/>
                    </a:cubicBezTo>
                    <a:cubicBezTo>
                      <a:pt x="6" y="24"/>
                      <a:pt x="2" y="22"/>
                      <a:pt x="0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51" name="Freeform 43"/>
              <p:cNvSpPr>
                <a:spLocks/>
              </p:cNvSpPr>
              <p:nvPr userDrawn="1"/>
            </p:nvSpPr>
            <p:spPr bwMode="auto">
              <a:xfrm>
                <a:off x="6681788" y="6407150"/>
                <a:ext cx="19050" cy="76200"/>
              </a:xfrm>
              <a:custGeom>
                <a:avLst/>
                <a:gdLst>
                  <a:gd name="T0" fmla="*/ 0 w 6"/>
                  <a:gd name="T1" fmla="*/ 0 h 23"/>
                  <a:gd name="T2" fmla="*/ 1 w 6"/>
                  <a:gd name="T3" fmla="*/ 0 h 23"/>
                  <a:gd name="T4" fmla="*/ 6 w 6"/>
                  <a:gd name="T5" fmla="*/ 0 h 23"/>
                  <a:gd name="T6" fmla="*/ 6 w 6"/>
                  <a:gd name="T7" fmla="*/ 0 h 23"/>
                  <a:gd name="T8" fmla="*/ 6 w 6"/>
                  <a:gd name="T9" fmla="*/ 23 h 23"/>
                  <a:gd name="T10" fmla="*/ 6 w 6"/>
                  <a:gd name="T11" fmla="*/ 23 h 23"/>
                  <a:gd name="T12" fmla="*/ 1 w 6"/>
                  <a:gd name="T13" fmla="*/ 23 h 23"/>
                  <a:gd name="T14" fmla="*/ 0 w 6"/>
                  <a:gd name="T15" fmla="*/ 23 h 23"/>
                  <a:gd name="T16" fmla="*/ 0 w 6"/>
                  <a:gd name="T17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23">
                    <a:moveTo>
                      <a:pt x="0" y="0"/>
                    </a:moveTo>
                    <a:cubicBezTo>
                      <a:pt x="0" y="0"/>
                      <a:pt x="0" y="0"/>
                      <a:pt x="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52" name="Freeform 44"/>
              <p:cNvSpPr>
                <a:spLocks/>
              </p:cNvSpPr>
              <p:nvPr userDrawn="1"/>
            </p:nvSpPr>
            <p:spPr bwMode="auto">
              <a:xfrm>
                <a:off x="6729413" y="6407150"/>
                <a:ext cx="61913" cy="76200"/>
              </a:xfrm>
              <a:custGeom>
                <a:avLst/>
                <a:gdLst>
                  <a:gd name="T0" fmla="*/ 7 w 19"/>
                  <a:gd name="T1" fmla="*/ 23 h 23"/>
                  <a:gd name="T2" fmla="*/ 7 w 19"/>
                  <a:gd name="T3" fmla="*/ 23 h 23"/>
                  <a:gd name="T4" fmla="*/ 7 w 19"/>
                  <a:gd name="T5" fmla="*/ 23 h 23"/>
                  <a:gd name="T6" fmla="*/ 7 w 19"/>
                  <a:gd name="T7" fmla="*/ 23 h 23"/>
                  <a:gd name="T8" fmla="*/ 7 w 19"/>
                  <a:gd name="T9" fmla="*/ 23 h 23"/>
                  <a:gd name="T10" fmla="*/ 7 w 19"/>
                  <a:gd name="T11" fmla="*/ 6 h 23"/>
                  <a:gd name="T12" fmla="*/ 6 w 19"/>
                  <a:gd name="T13" fmla="*/ 5 h 23"/>
                  <a:gd name="T14" fmla="*/ 6 w 19"/>
                  <a:gd name="T15" fmla="*/ 5 h 23"/>
                  <a:gd name="T16" fmla="*/ 1 w 19"/>
                  <a:gd name="T17" fmla="*/ 5 h 23"/>
                  <a:gd name="T18" fmla="*/ 1 w 19"/>
                  <a:gd name="T19" fmla="*/ 5 h 23"/>
                  <a:gd name="T20" fmla="*/ 0 w 19"/>
                  <a:gd name="T21" fmla="*/ 5 h 23"/>
                  <a:gd name="T22" fmla="*/ 0 w 19"/>
                  <a:gd name="T23" fmla="*/ 5 h 23"/>
                  <a:gd name="T24" fmla="*/ 0 w 19"/>
                  <a:gd name="T25" fmla="*/ 5 h 23"/>
                  <a:gd name="T26" fmla="*/ 0 w 19"/>
                  <a:gd name="T27" fmla="*/ 5 h 23"/>
                  <a:gd name="T28" fmla="*/ 0 w 19"/>
                  <a:gd name="T29" fmla="*/ 0 h 23"/>
                  <a:gd name="T30" fmla="*/ 1 w 19"/>
                  <a:gd name="T31" fmla="*/ 0 h 23"/>
                  <a:gd name="T32" fmla="*/ 1 w 19"/>
                  <a:gd name="T33" fmla="*/ 0 h 23"/>
                  <a:gd name="T34" fmla="*/ 18 w 19"/>
                  <a:gd name="T35" fmla="*/ 0 h 23"/>
                  <a:gd name="T36" fmla="*/ 19 w 19"/>
                  <a:gd name="T37" fmla="*/ 0 h 23"/>
                  <a:gd name="T38" fmla="*/ 19 w 19"/>
                  <a:gd name="T39" fmla="*/ 0 h 23"/>
                  <a:gd name="T40" fmla="*/ 19 w 19"/>
                  <a:gd name="T41" fmla="*/ 0 h 23"/>
                  <a:gd name="T42" fmla="*/ 19 w 19"/>
                  <a:gd name="T43" fmla="*/ 5 h 23"/>
                  <a:gd name="T44" fmla="*/ 19 w 19"/>
                  <a:gd name="T45" fmla="*/ 5 h 23"/>
                  <a:gd name="T46" fmla="*/ 19 w 19"/>
                  <a:gd name="T47" fmla="*/ 5 h 23"/>
                  <a:gd name="T48" fmla="*/ 18 w 19"/>
                  <a:gd name="T49" fmla="*/ 5 h 23"/>
                  <a:gd name="T50" fmla="*/ 13 w 19"/>
                  <a:gd name="T51" fmla="*/ 5 h 23"/>
                  <a:gd name="T52" fmla="*/ 13 w 19"/>
                  <a:gd name="T53" fmla="*/ 5 h 23"/>
                  <a:gd name="T54" fmla="*/ 13 w 19"/>
                  <a:gd name="T55" fmla="*/ 6 h 23"/>
                  <a:gd name="T56" fmla="*/ 13 w 19"/>
                  <a:gd name="T57" fmla="*/ 6 h 23"/>
                  <a:gd name="T58" fmla="*/ 13 w 19"/>
                  <a:gd name="T59" fmla="*/ 23 h 23"/>
                  <a:gd name="T60" fmla="*/ 13 w 19"/>
                  <a:gd name="T61" fmla="*/ 23 h 23"/>
                  <a:gd name="T62" fmla="*/ 12 w 19"/>
                  <a:gd name="T63" fmla="*/ 23 h 23"/>
                  <a:gd name="T64" fmla="*/ 12 w 19"/>
                  <a:gd name="T65" fmla="*/ 23 h 23"/>
                  <a:gd name="T66" fmla="*/ 7 w 19"/>
                  <a:gd name="T67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9" h="23">
                    <a:moveTo>
                      <a:pt x="7" y="23"/>
                    </a:moveTo>
                    <a:cubicBezTo>
                      <a:pt x="7" y="23"/>
                      <a:pt x="7" y="23"/>
                      <a:pt x="7" y="23"/>
                    </a:cubicBezTo>
                    <a:cubicBezTo>
                      <a:pt x="7" y="23"/>
                      <a:pt x="7" y="23"/>
                      <a:pt x="7" y="23"/>
                    </a:cubicBezTo>
                    <a:cubicBezTo>
                      <a:pt x="7" y="23"/>
                      <a:pt x="7" y="23"/>
                      <a:pt x="7" y="23"/>
                    </a:cubicBezTo>
                    <a:cubicBezTo>
                      <a:pt x="7" y="23"/>
                      <a:pt x="7" y="23"/>
                      <a:pt x="7" y="23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7" y="6"/>
                      <a:pt x="7" y="5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1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3" y="5"/>
                      <a:pt x="13" y="6"/>
                      <a:pt x="13" y="6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3"/>
                      <a:pt x="13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lnTo>
                      <a:pt x="7" y="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53" name="Freeform 45"/>
              <p:cNvSpPr>
                <a:spLocks/>
              </p:cNvSpPr>
              <p:nvPr userDrawn="1"/>
            </p:nvSpPr>
            <p:spPr bwMode="auto">
              <a:xfrm>
                <a:off x="6821488" y="6407150"/>
                <a:ext cx="52388" cy="76200"/>
              </a:xfrm>
              <a:custGeom>
                <a:avLst/>
                <a:gdLst>
                  <a:gd name="T0" fmla="*/ 0 w 16"/>
                  <a:gd name="T1" fmla="*/ 0 h 23"/>
                  <a:gd name="T2" fmla="*/ 0 w 16"/>
                  <a:gd name="T3" fmla="*/ 0 h 23"/>
                  <a:gd name="T4" fmla="*/ 15 w 16"/>
                  <a:gd name="T5" fmla="*/ 0 h 23"/>
                  <a:gd name="T6" fmla="*/ 16 w 16"/>
                  <a:gd name="T7" fmla="*/ 0 h 23"/>
                  <a:gd name="T8" fmla="*/ 16 w 16"/>
                  <a:gd name="T9" fmla="*/ 5 h 23"/>
                  <a:gd name="T10" fmla="*/ 15 w 16"/>
                  <a:gd name="T11" fmla="*/ 5 h 23"/>
                  <a:gd name="T12" fmla="*/ 6 w 16"/>
                  <a:gd name="T13" fmla="*/ 5 h 23"/>
                  <a:gd name="T14" fmla="*/ 6 w 16"/>
                  <a:gd name="T15" fmla="*/ 5 h 23"/>
                  <a:gd name="T16" fmla="*/ 6 w 16"/>
                  <a:gd name="T17" fmla="*/ 9 h 23"/>
                  <a:gd name="T18" fmla="*/ 6 w 16"/>
                  <a:gd name="T19" fmla="*/ 9 h 23"/>
                  <a:gd name="T20" fmla="*/ 14 w 16"/>
                  <a:gd name="T21" fmla="*/ 9 h 23"/>
                  <a:gd name="T22" fmla="*/ 14 w 16"/>
                  <a:gd name="T23" fmla="*/ 9 h 23"/>
                  <a:gd name="T24" fmla="*/ 14 w 16"/>
                  <a:gd name="T25" fmla="*/ 14 h 23"/>
                  <a:gd name="T26" fmla="*/ 14 w 16"/>
                  <a:gd name="T27" fmla="*/ 14 h 23"/>
                  <a:gd name="T28" fmla="*/ 6 w 16"/>
                  <a:gd name="T29" fmla="*/ 14 h 23"/>
                  <a:gd name="T30" fmla="*/ 6 w 16"/>
                  <a:gd name="T31" fmla="*/ 14 h 23"/>
                  <a:gd name="T32" fmla="*/ 6 w 16"/>
                  <a:gd name="T33" fmla="*/ 18 h 23"/>
                  <a:gd name="T34" fmla="*/ 6 w 16"/>
                  <a:gd name="T35" fmla="*/ 18 h 23"/>
                  <a:gd name="T36" fmla="*/ 15 w 16"/>
                  <a:gd name="T37" fmla="*/ 18 h 23"/>
                  <a:gd name="T38" fmla="*/ 16 w 16"/>
                  <a:gd name="T39" fmla="*/ 19 h 23"/>
                  <a:gd name="T40" fmla="*/ 16 w 16"/>
                  <a:gd name="T41" fmla="*/ 23 h 23"/>
                  <a:gd name="T42" fmla="*/ 15 w 16"/>
                  <a:gd name="T43" fmla="*/ 23 h 23"/>
                  <a:gd name="T44" fmla="*/ 0 w 16"/>
                  <a:gd name="T45" fmla="*/ 23 h 23"/>
                  <a:gd name="T46" fmla="*/ 0 w 16"/>
                  <a:gd name="T47" fmla="*/ 23 h 23"/>
                  <a:gd name="T48" fmla="*/ 0 w 16"/>
                  <a:gd name="T49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6" h="23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6" y="5"/>
                      <a:pt x="16" y="5"/>
                      <a:pt x="15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14" y="9"/>
                      <a:pt x="14" y="9"/>
                      <a:pt x="14" y="9"/>
                    </a:cubicBezTo>
                    <a:cubicBezTo>
                      <a:pt x="14" y="9"/>
                      <a:pt x="14" y="9"/>
                      <a:pt x="14" y="9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15" y="18"/>
                      <a:pt x="15" y="18"/>
                      <a:pt x="15" y="18"/>
                    </a:cubicBezTo>
                    <a:cubicBezTo>
                      <a:pt x="16" y="18"/>
                      <a:pt x="16" y="18"/>
                      <a:pt x="16" y="19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5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54" name="Freeform 46"/>
              <p:cNvSpPr>
                <a:spLocks/>
              </p:cNvSpPr>
              <p:nvPr userDrawn="1"/>
            </p:nvSpPr>
            <p:spPr bwMode="auto">
              <a:xfrm>
                <a:off x="6899275" y="6407150"/>
                <a:ext cx="61913" cy="76200"/>
              </a:xfrm>
              <a:custGeom>
                <a:avLst/>
                <a:gdLst>
                  <a:gd name="T0" fmla="*/ 7 w 19"/>
                  <a:gd name="T1" fmla="*/ 23 h 23"/>
                  <a:gd name="T2" fmla="*/ 7 w 19"/>
                  <a:gd name="T3" fmla="*/ 23 h 23"/>
                  <a:gd name="T4" fmla="*/ 6 w 19"/>
                  <a:gd name="T5" fmla="*/ 23 h 23"/>
                  <a:gd name="T6" fmla="*/ 6 w 19"/>
                  <a:gd name="T7" fmla="*/ 23 h 23"/>
                  <a:gd name="T8" fmla="*/ 6 w 19"/>
                  <a:gd name="T9" fmla="*/ 23 h 23"/>
                  <a:gd name="T10" fmla="*/ 6 w 19"/>
                  <a:gd name="T11" fmla="*/ 6 h 23"/>
                  <a:gd name="T12" fmla="*/ 6 w 19"/>
                  <a:gd name="T13" fmla="*/ 5 h 23"/>
                  <a:gd name="T14" fmla="*/ 6 w 19"/>
                  <a:gd name="T15" fmla="*/ 5 h 23"/>
                  <a:gd name="T16" fmla="*/ 1 w 19"/>
                  <a:gd name="T17" fmla="*/ 5 h 23"/>
                  <a:gd name="T18" fmla="*/ 0 w 19"/>
                  <a:gd name="T19" fmla="*/ 5 h 23"/>
                  <a:gd name="T20" fmla="*/ 0 w 19"/>
                  <a:gd name="T21" fmla="*/ 5 h 23"/>
                  <a:gd name="T22" fmla="*/ 0 w 19"/>
                  <a:gd name="T23" fmla="*/ 5 h 23"/>
                  <a:gd name="T24" fmla="*/ 0 w 19"/>
                  <a:gd name="T25" fmla="*/ 5 h 23"/>
                  <a:gd name="T26" fmla="*/ 0 w 19"/>
                  <a:gd name="T27" fmla="*/ 5 h 23"/>
                  <a:gd name="T28" fmla="*/ 0 w 19"/>
                  <a:gd name="T29" fmla="*/ 0 h 23"/>
                  <a:gd name="T30" fmla="*/ 0 w 19"/>
                  <a:gd name="T31" fmla="*/ 0 h 23"/>
                  <a:gd name="T32" fmla="*/ 1 w 19"/>
                  <a:gd name="T33" fmla="*/ 0 h 23"/>
                  <a:gd name="T34" fmla="*/ 18 w 19"/>
                  <a:gd name="T35" fmla="*/ 0 h 23"/>
                  <a:gd name="T36" fmla="*/ 18 w 19"/>
                  <a:gd name="T37" fmla="*/ 0 h 23"/>
                  <a:gd name="T38" fmla="*/ 19 w 19"/>
                  <a:gd name="T39" fmla="*/ 0 h 23"/>
                  <a:gd name="T40" fmla="*/ 19 w 19"/>
                  <a:gd name="T41" fmla="*/ 0 h 23"/>
                  <a:gd name="T42" fmla="*/ 19 w 19"/>
                  <a:gd name="T43" fmla="*/ 5 h 23"/>
                  <a:gd name="T44" fmla="*/ 18 w 19"/>
                  <a:gd name="T45" fmla="*/ 5 h 23"/>
                  <a:gd name="T46" fmla="*/ 18 w 19"/>
                  <a:gd name="T47" fmla="*/ 5 h 23"/>
                  <a:gd name="T48" fmla="*/ 18 w 19"/>
                  <a:gd name="T49" fmla="*/ 5 h 23"/>
                  <a:gd name="T50" fmla="*/ 13 w 19"/>
                  <a:gd name="T51" fmla="*/ 5 h 23"/>
                  <a:gd name="T52" fmla="*/ 12 w 19"/>
                  <a:gd name="T53" fmla="*/ 5 h 23"/>
                  <a:gd name="T54" fmla="*/ 12 w 19"/>
                  <a:gd name="T55" fmla="*/ 6 h 23"/>
                  <a:gd name="T56" fmla="*/ 12 w 19"/>
                  <a:gd name="T57" fmla="*/ 6 h 23"/>
                  <a:gd name="T58" fmla="*/ 12 w 19"/>
                  <a:gd name="T59" fmla="*/ 23 h 23"/>
                  <a:gd name="T60" fmla="*/ 12 w 19"/>
                  <a:gd name="T61" fmla="*/ 23 h 23"/>
                  <a:gd name="T62" fmla="*/ 12 w 19"/>
                  <a:gd name="T63" fmla="*/ 23 h 23"/>
                  <a:gd name="T64" fmla="*/ 12 w 19"/>
                  <a:gd name="T65" fmla="*/ 23 h 23"/>
                  <a:gd name="T66" fmla="*/ 7 w 19"/>
                  <a:gd name="T67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9" h="23">
                    <a:moveTo>
                      <a:pt x="7" y="23"/>
                    </a:moveTo>
                    <a:cubicBezTo>
                      <a:pt x="7" y="23"/>
                      <a:pt x="7" y="23"/>
                      <a:pt x="7" y="23"/>
                    </a:cubicBezTo>
                    <a:cubicBezTo>
                      <a:pt x="7" y="23"/>
                      <a:pt x="7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6" y="6"/>
                      <a:pt x="6" y="5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0"/>
                      <a:pt x="19" y="0"/>
                      <a:pt x="19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9" y="5"/>
                      <a:pt x="19" y="5"/>
                      <a:pt x="18" y="5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3" y="5"/>
                      <a:pt x="12" y="5"/>
                      <a:pt x="12" y="5"/>
                    </a:cubicBezTo>
                    <a:cubicBezTo>
                      <a:pt x="12" y="5"/>
                      <a:pt x="12" y="6"/>
                      <a:pt x="12" y="6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lnTo>
                      <a:pt x="7" y="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</p:grpSp>
        <p:grpSp>
          <p:nvGrpSpPr>
            <p:cNvPr id="33" name="Gruppe 32"/>
            <p:cNvGrpSpPr/>
            <p:nvPr userDrawn="1"/>
          </p:nvGrpSpPr>
          <p:grpSpPr>
            <a:xfrm>
              <a:off x="5880100" y="5659438"/>
              <a:ext cx="511175" cy="544512"/>
              <a:chOff x="5880100" y="5659438"/>
              <a:chExt cx="511175" cy="544512"/>
            </a:xfrm>
            <a:grpFill/>
          </p:grpSpPr>
          <p:sp>
            <p:nvSpPr>
              <p:cNvPr id="34" name="Freeform 47"/>
              <p:cNvSpPr>
                <a:spLocks/>
              </p:cNvSpPr>
              <p:nvPr userDrawn="1"/>
            </p:nvSpPr>
            <p:spPr bwMode="auto">
              <a:xfrm>
                <a:off x="6143625" y="5678488"/>
                <a:ext cx="247650" cy="496887"/>
              </a:xfrm>
              <a:custGeom>
                <a:avLst/>
                <a:gdLst>
                  <a:gd name="T0" fmla="*/ 76 w 76"/>
                  <a:gd name="T1" fmla="*/ 123 h 151"/>
                  <a:gd name="T2" fmla="*/ 60 w 76"/>
                  <a:gd name="T3" fmla="*/ 115 h 151"/>
                  <a:gd name="T4" fmla="*/ 45 w 76"/>
                  <a:gd name="T5" fmla="*/ 52 h 151"/>
                  <a:gd name="T6" fmla="*/ 53 w 76"/>
                  <a:gd name="T7" fmla="*/ 0 h 151"/>
                  <a:gd name="T8" fmla="*/ 53 w 76"/>
                  <a:gd name="T9" fmla="*/ 0 h 151"/>
                  <a:gd name="T10" fmla="*/ 30 w 76"/>
                  <a:gd name="T11" fmla="*/ 57 h 151"/>
                  <a:gd name="T12" fmla="*/ 44 w 76"/>
                  <a:gd name="T13" fmla="*/ 151 h 151"/>
                  <a:gd name="T14" fmla="*/ 76 w 76"/>
                  <a:gd name="T15" fmla="*/ 123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6" h="151">
                    <a:moveTo>
                      <a:pt x="76" y="123"/>
                    </a:moveTo>
                    <a:cubicBezTo>
                      <a:pt x="72" y="121"/>
                      <a:pt x="68" y="119"/>
                      <a:pt x="60" y="115"/>
                    </a:cubicBezTo>
                    <a:cubicBezTo>
                      <a:pt x="40" y="103"/>
                      <a:pt x="34" y="84"/>
                      <a:pt x="45" y="52"/>
                    </a:cubicBezTo>
                    <a:cubicBezTo>
                      <a:pt x="52" y="33"/>
                      <a:pt x="55" y="17"/>
                      <a:pt x="53" y="0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2" y="21"/>
                      <a:pt x="44" y="34"/>
                      <a:pt x="30" y="57"/>
                    </a:cubicBezTo>
                    <a:cubicBezTo>
                      <a:pt x="0" y="105"/>
                      <a:pt x="30" y="140"/>
                      <a:pt x="44" y="151"/>
                    </a:cubicBezTo>
                    <a:cubicBezTo>
                      <a:pt x="57" y="144"/>
                      <a:pt x="68" y="135"/>
                      <a:pt x="76" y="1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35" name="Freeform 48"/>
              <p:cNvSpPr>
                <a:spLocks/>
              </p:cNvSpPr>
              <p:nvPr userDrawn="1"/>
            </p:nvSpPr>
            <p:spPr bwMode="auto">
              <a:xfrm>
                <a:off x="5997575" y="5665788"/>
                <a:ext cx="301625" cy="538162"/>
              </a:xfrm>
              <a:custGeom>
                <a:avLst/>
                <a:gdLst>
                  <a:gd name="T0" fmla="*/ 61 w 93"/>
                  <a:gd name="T1" fmla="*/ 59 h 164"/>
                  <a:gd name="T2" fmla="*/ 93 w 93"/>
                  <a:gd name="T3" fmla="*/ 1 h 164"/>
                  <a:gd name="T4" fmla="*/ 92 w 93"/>
                  <a:gd name="T5" fmla="*/ 0 h 164"/>
                  <a:gd name="T6" fmla="*/ 38 w 93"/>
                  <a:gd name="T7" fmla="*/ 58 h 164"/>
                  <a:gd name="T8" fmla="*/ 11 w 93"/>
                  <a:gd name="T9" fmla="*/ 154 h 164"/>
                  <a:gd name="T10" fmla="*/ 51 w 93"/>
                  <a:gd name="T11" fmla="*/ 164 h 164"/>
                  <a:gd name="T12" fmla="*/ 60 w 93"/>
                  <a:gd name="T13" fmla="*/ 163 h 164"/>
                  <a:gd name="T14" fmla="*/ 61 w 93"/>
                  <a:gd name="T15" fmla="*/ 59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3" h="164">
                    <a:moveTo>
                      <a:pt x="61" y="59"/>
                    </a:moveTo>
                    <a:cubicBezTo>
                      <a:pt x="84" y="32"/>
                      <a:pt x="91" y="19"/>
                      <a:pt x="93" y="1"/>
                    </a:cubicBezTo>
                    <a:cubicBezTo>
                      <a:pt x="93" y="0"/>
                      <a:pt x="92" y="0"/>
                      <a:pt x="92" y="0"/>
                    </a:cubicBezTo>
                    <a:cubicBezTo>
                      <a:pt x="87" y="23"/>
                      <a:pt x="73" y="34"/>
                      <a:pt x="38" y="58"/>
                    </a:cubicBezTo>
                    <a:cubicBezTo>
                      <a:pt x="0" y="83"/>
                      <a:pt x="2" y="127"/>
                      <a:pt x="11" y="154"/>
                    </a:cubicBezTo>
                    <a:cubicBezTo>
                      <a:pt x="23" y="160"/>
                      <a:pt x="36" y="164"/>
                      <a:pt x="51" y="164"/>
                    </a:cubicBezTo>
                    <a:cubicBezTo>
                      <a:pt x="54" y="164"/>
                      <a:pt x="57" y="164"/>
                      <a:pt x="60" y="163"/>
                    </a:cubicBezTo>
                    <a:cubicBezTo>
                      <a:pt x="32" y="122"/>
                      <a:pt x="34" y="90"/>
                      <a:pt x="61" y="5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36" name="Freeform 49"/>
              <p:cNvSpPr>
                <a:spLocks/>
              </p:cNvSpPr>
              <p:nvPr userDrawn="1"/>
            </p:nvSpPr>
            <p:spPr bwMode="auto">
              <a:xfrm>
                <a:off x="5880100" y="5659438"/>
                <a:ext cx="403225" cy="436562"/>
              </a:xfrm>
              <a:custGeom>
                <a:avLst/>
                <a:gdLst>
                  <a:gd name="T0" fmla="*/ 83 w 124"/>
                  <a:gd name="T1" fmla="*/ 41 h 133"/>
                  <a:gd name="T2" fmla="*/ 124 w 124"/>
                  <a:gd name="T3" fmla="*/ 0 h 133"/>
                  <a:gd name="T4" fmla="*/ 123 w 124"/>
                  <a:gd name="T5" fmla="*/ 0 h 133"/>
                  <a:gd name="T6" fmla="*/ 52 w 124"/>
                  <a:gd name="T7" fmla="*/ 32 h 133"/>
                  <a:gd name="T8" fmla="*/ 1 w 124"/>
                  <a:gd name="T9" fmla="*/ 64 h 133"/>
                  <a:gd name="T10" fmla="*/ 0 w 124"/>
                  <a:gd name="T11" fmla="*/ 79 h 133"/>
                  <a:gd name="T12" fmla="*/ 19 w 124"/>
                  <a:gd name="T13" fmla="*/ 133 h 133"/>
                  <a:gd name="T14" fmla="*/ 83 w 124"/>
                  <a:gd name="T15" fmla="*/ 41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4" h="133">
                    <a:moveTo>
                      <a:pt x="83" y="41"/>
                    </a:moveTo>
                    <a:cubicBezTo>
                      <a:pt x="108" y="30"/>
                      <a:pt x="120" y="13"/>
                      <a:pt x="124" y="0"/>
                    </a:cubicBezTo>
                    <a:cubicBezTo>
                      <a:pt x="123" y="0"/>
                      <a:pt x="123" y="0"/>
                      <a:pt x="123" y="0"/>
                    </a:cubicBezTo>
                    <a:cubicBezTo>
                      <a:pt x="112" y="23"/>
                      <a:pt x="90" y="27"/>
                      <a:pt x="52" y="32"/>
                    </a:cubicBezTo>
                    <a:cubicBezTo>
                      <a:pt x="29" y="35"/>
                      <a:pt x="12" y="48"/>
                      <a:pt x="1" y="64"/>
                    </a:cubicBezTo>
                    <a:cubicBezTo>
                      <a:pt x="0" y="69"/>
                      <a:pt x="0" y="74"/>
                      <a:pt x="0" y="79"/>
                    </a:cubicBezTo>
                    <a:cubicBezTo>
                      <a:pt x="0" y="99"/>
                      <a:pt x="7" y="118"/>
                      <a:pt x="19" y="133"/>
                    </a:cubicBezTo>
                    <a:cubicBezTo>
                      <a:pt x="18" y="68"/>
                      <a:pt x="52" y="54"/>
                      <a:pt x="83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</p:grpSp>
      </p:grpSp>
      <p:sp>
        <p:nvSpPr>
          <p:cNvPr id="4" name="Pladsholder til tekst 3"/>
          <p:cNvSpPr>
            <a:spLocks noGrp="1"/>
          </p:cNvSpPr>
          <p:nvPr>
            <p:ph type="body" sz="quarter" idx="12" hasCustomPrompt="1"/>
          </p:nvPr>
        </p:nvSpPr>
        <p:spPr>
          <a:xfrm>
            <a:off x="583406" y="2101809"/>
            <a:ext cx="4458495" cy="3600491"/>
          </a:xfrm>
        </p:spPr>
        <p:txBody>
          <a:bodyPr rtlCol="0"/>
          <a:lstStyle>
            <a:lvl1pPr marL="285750" indent="-285750">
              <a:buFontTx/>
              <a:buBlip>
                <a:blip r:embed="rId2"/>
              </a:buBlip>
              <a:defRPr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GB"/>
              <a:t>Insert text here</a:t>
            </a:r>
            <a:endParaRPr lang="da-DK" dirty="0"/>
          </a:p>
        </p:txBody>
      </p:sp>
      <p:grpSp>
        <p:nvGrpSpPr>
          <p:cNvPr id="2" name="Gruppe 1"/>
          <p:cNvGrpSpPr/>
          <p:nvPr userDrawn="1"/>
        </p:nvGrpSpPr>
        <p:grpSpPr>
          <a:xfrm>
            <a:off x="-3502" y="657225"/>
            <a:ext cx="405154" cy="1182460"/>
            <a:chOff x="-3502" y="657225"/>
            <a:chExt cx="405154" cy="1182460"/>
          </a:xfrm>
          <a:solidFill>
            <a:schemeClr val="bg1"/>
          </a:solidFill>
        </p:grpSpPr>
        <p:sp>
          <p:nvSpPr>
            <p:cNvPr id="56" name="Freeform 53"/>
            <p:cNvSpPr>
              <a:spLocks/>
            </p:cNvSpPr>
            <p:nvPr userDrawn="1"/>
          </p:nvSpPr>
          <p:spPr bwMode="auto">
            <a:xfrm>
              <a:off x="328321" y="1768187"/>
              <a:ext cx="73331" cy="71498"/>
            </a:xfrm>
            <a:custGeom>
              <a:avLst/>
              <a:gdLst>
                <a:gd name="T0" fmla="*/ 19 w 19"/>
                <a:gd name="T1" fmla="*/ 0 h 19"/>
                <a:gd name="T2" fmla="*/ 19 w 19"/>
                <a:gd name="T3" fmla="*/ 4 h 19"/>
                <a:gd name="T4" fmla="*/ 3 w 19"/>
                <a:gd name="T5" fmla="*/ 19 h 19"/>
                <a:gd name="T6" fmla="*/ 0 w 19"/>
                <a:gd name="T7" fmla="*/ 19 h 19"/>
                <a:gd name="T8" fmla="*/ 19 w 1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9" y="0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4" y="9"/>
                    <a:pt x="8" y="14"/>
                    <a:pt x="3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6" y="13"/>
                    <a:pt x="13" y="7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57" name="Freeform 54"/>
            <p:cNvSpPr>
              <a:spLocks/>
            </p:cNvSpPr>
            <p:nvPr userDrawn="1"/>
          </p:nvSpPr>
          <p:spPr bwMode="auto">
            <a:xfrm>
              <a:off x="236657" y="1685690"/>
              <a:ext cx="164995" cy="153995"/>
            </a:xfrm>
            <a:custGeom>
              <a:avLst/>
              <a:gdLst>
                <a:gd name="T0" fmla="*/ 43 w 43"/>
                <a:gd name="T1" fmla="*/ 0 h 41"/>
                <a:gd name="T2" fmla="*/ 43 w 43"/>
                <a:gd name="T3" fmla="*/ 4 h 41"/>
                <a:gd name="T4" fmla="*/ 7 w 43"/>
                <a:gd name="T5" fmla="*/ 38 h 41"/>
                <a:gd name="T6" fmla="*/ 3 w 43"/>
                <a:gd name="T7" fmla="*/ 41 h 41"/>
                <a:gd name="T8" fmla="*/ 0 w 43"/>
                <a:gd name="T9" fmla="*/ 41 h 41"/>
                <a:gd name="T10" fmla="*/ 42 w 43"/>
                <a:gd name="T11" fmla="*/ 1 h 41"/>
                <a:gd name="T12" fmla="*/ 43 w 43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1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31" y="14"/>
                    <a:pt x="19" y="26"/>
                    <a:pt x="7" y="38"/>
                  </a:cubicBezTo>
                  <a:cubicBezTo>
                    <a:pt x="6" y="39"/>
                    <a:pt x="5" y="40"/>
                    <a:pt x="3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4" y="28"/>
                    <a:pt x="27" y="14"/>
                    <a:pt x="42" y="1"/>
                  </a:cubicBezTo>
                  <a:cubicBezTo>
                    <a:pt x="42" y="1"/>
                    <a:pt x="43" y="1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58" name="Freeform 55"/>
            <p:cNvSpPr>
              <a:spLocks/>
            </p:cNvSpPr>
            <p:nvPr userDrawn="1"/>
          </p:nvSpPr>
          <p:spPr bwMode="auto">
            <a:xfrm>
              <a:off x="124827" y="1605026"/>
              <a:ext cx="276825" cy="234659"/>
            </a:xfrm>
            <a:custGeom>
              <a:avLst/>
              <a:gdLst>
                <a:gd name="T0" fmla="*/ 72 w 72"/>
                <a:gd name="T1" fmla="*/ 0 h 62"/>
                <a:gd name="T2" fmla="*/ 72 w 72"/>
                <a:gd name="T3" fmla="*/ 3 h 62"/>
                <a:gd name="T4" fmla="*/ 35 w 72"/>
                <a:gd name="T5" fmla="*/ 37 h 62"/>
                <a:gd name="T6" fmla="*/ 4 w 72"/>
                <a:gd name="T7" fmla="*/ 62 h 62"/>
                <a:gd name="T8" fmla="*/ 0 w 72"/>
                <a:gd name="T9" fmla="*/ 62 h 62"/>
                <a:gd name="T10" fmla="*/ 7 w 72"/>
                <a:gd name="T11" fmla="*/ 58 h 62"/>
                <a:gd name="T12" fmla="*/ 70 w 72"/>
                <a:gd name="T13" fmla="*/ 2 h 62"/>
                <a:gd name="T14" fmla="*/ 72 w 72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2">
                  <a:moveTo>
                    <a:pt x="72" y="0"/>
                  </a:moveTo>
                  <a:cubicBezTo>
                    <a:pt x="72" y="3"/>
                    <a:pt x="72" y="3"/>
                    <a:pt x="72" y="3"/>
                  </a:cubicBezTo>
                  <a:cubicBezTo>
                    <a:pt x="59" y="14"/>
                    <a:pt x="47" y="25"/>
                    <a:pt x="35" y="37"/>
                  </a:cubicBezTo>
                  <a:cubicBezTo>
                    <a:pt x="26" y="46"/>
                    <a:pt x="15" y="55"/>
                    <a:pt x="4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" y="61"/>
                    <a:pt x="5" y="59"/>
                    <a:pt x="7" y="58"/>
                  </a:cubicBezTo>
                  <a:cubicBezTo>
                    <a:pt x="30" y="41"/>
                    <a:pt x="48" y="20"/>
                    <a:pt x="70" y="2"/>
                  </a:cubicBezTo>
                  <a:cubicBezTo>
                    <a:pt x="70" y="1"/>
                    <a:pt x="71" y="1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59" name="Freeform 56"/>
            <p:cNvSpPr>
              <a:spLocks/>
            </p:cNvSpPr>
            <p:nvPr userDrawn="1"/>
          </p:nvSpPr>
          <p:spPr bwMode="auto">
            <a:xfrm>
              <a:off x="-3502" y="1526195"/>
              <a:ext cx="405154" cy="302490"/>
            </a:xfrm>
            <a:custGeom>
              <a:avLst/>
              <a:gdLst>
                <a:gd name="T0" fmla="*/ 105 w 105"/>
                <a:gd name="T1" fmla="*/ 0 h 80"/>
                <a:gd name="T2" fmla="*/ 105 w 105"/>
                <a:gd name="T3" fmla="*/ 3 h 80"/>
                <a:gd name="T4" fmla="*/ 67 w 105"/>
                <a:gd name="T5" fmla="*/ 37 h 80"/>
                <a:gd name="T6" fmla="*/ 0 w 105"/>
                <a:gd name="T7" fmla="*/ 80 h 80"/>
                <a:gd name="T8" fmla="*/ 0 w 105"/>
                <a:gd name="T9" fmla="*/ 77 h 80"/>
                <a:gd name="T10" fmla="*/ 39 w 105"/>
                <a:gd name="T11" fmla="*/ 57 h 80"/>
                <a:gd name="T12" fmla="*/ 102 w 105"/>
                <a:gd name="T13" fmla="*/ 3 h 80"/>
                <a:gd name="T14" fmla="*/ 105 w 105"/>
                <a:gd name="T1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80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4"/>
                    <a:pt x="80" y="25"/>
                    <a:pt x="67" y="37"/>
                  </a:cubicBezTo>
                  <a:cubicBezTo>
                    <a:pt x="48" y="55"/>
                    <a:pt x="25" y="70"/>
                    <a:pt x="0" y="8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4" y="72"/>
                    <a:pt x="27" y="65"/>
                    <a:pt x="39" y="57"/>
                  </a:cubicBezTo>
                  <a:cubicBezTo>
                    <a:pt x="62" y="41"/>
                    <a:pt x="81" y="21"/>
                    <a:pt x="102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0" name="Freeform 57"/>
            <p:cNvSpPr>
              <a:spLocks/>
            </p:cNvSpPr>
            <p:nvPr userDrawn="1"/>
          </p:nvSpPr>
          <p:spPr bwMode="auto">
            <a:xfrm>
              <a:off x="-3502" y="1454698"/>
              <a:ext cx="405154" cy="287824"/>
            </a:xfrm>
            <a:custGeom>
              <a:avLst/>
              <a:gdLst>
                <a:gd name="T0" fmla="*/ 105 w 105"/>
                <a:gd name="T1" fmla="*/ 0 h 76"/>
                <a:gd name="T2" fmla="*/ 105 w 105"/>
                <a:gd name="T3" fmla="*/ 2 h 76"/>
                <a:gd name="T4" fmla="*/ 67 w 105"/>
                <a:gd name="T5" fmla="*/ 35 h 76"/>
                <a:gd name="T6" fmla="*/ 0 w 105"/>
                <a:gd name="T7" fmla="*/ 76 h 76"/>
                <a:gd name="T8" fmla="*/ 0 w 105"/>
                <a:gd name="T9" fmla="*/ 74 h 76"/>
                <a:gd name="T10" fmla="*/ 39 w 105"/>
                <a:gd name="T11" fmla="*/ 54 h 76"/>
                <a:gd name="T12" fmla="*/ 101 w 105"/>
                <a:gd name="T13" fmla="*/ 2 h 76"/>
                <a:gd name="T14" fmla="*/ 105 w 105"/>
                <a:gd name="T1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6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3"/>
                    <a:pt x="79" y="24"/>
                    <a:pt x="67" y="35"/>
                  </a:cubicBezTo>
                  <a:cubicBezTo>
                    <a:pt x="48" y="52"/>
                    <a:pt x="25" y="67"/>
                    <a:pt x="0" y="76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4" y="69"/>
                    <a:pt x="27" y="62"/>
                    <a:pt x="39" y="54"/>
                  </a:cubicBezTo>
                  <a:cubicBezTo>
                    <a:pt x="62" y="39"/>
                    <a:pt x="80" y="19"/>
                    <a:pt x="101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1" name="Freeform 58"/>
            <p:cNvSpPr>
              <a:spLocks/>
            </p:cNvSpPr>
            <p:nvPr userDrawn="1"/>
          </p:nvSpPr>
          <p:spPr bwMode="auto">
            <a:xfrm>
              <a:off x="-3502" y="1379534"/>
              <a:ext cx="405154" cy="278657"/>
            </a:xfrm>
            <a:custGeom>
              <a:avLst/>
              <a:gdLst>
                <a:gd name="T0" fmla="*/ 105 w 105"/>
                <a:gd name="T1" fmla="*/ 0 h 74"/>
                <a:gd name="T2" fmla="*/ 105 w 105"/>
                <a:gd name="T3" fmla="*/ 3 h 74"/>
                <a:gd name="T4" fmla="*/ 67 w 105"/>
                <a:gd name="T5" fmla="*/ 34 h 74"/>
                <a:gd name="T6" fmla="*/ 0 w 105"/>
                <a:gd name="T7" fmla="*/ 74 h 74"/>
                <a:gd name="T8" fmla="*/ 0 w 105"/>
                <a:gd name="T9" fmla="*/ 72 h 74"/>
                <a:gd name="T10" fmla="*/ 39 w 105"/>
                <a:gd name="T11" fmla="*/ 52 h 74"/>
                <a:gd name="T12" fmla="*/ 101 w 105"/>
                <a:gd name="T13" fmla="*/ 3 h 74"/>
                <a:gd name="T14" fmla="*/ 105 w 10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3"/>
                    <a:pt x="79" y="24"/>
                    <a:pt x="67" y="34"/>
                  </a:cubicBezTo>
                  <a:cubicBezTo>
                    <a:pt x="47" y="51"/>
                    <a:pt x="25" y="65"/>
                    <a:pt x="0" y="74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4" y="67"/>
                    <a:pt x="27" y="60"/>
                    <a:pt x="39" y="52"/>
                  </a:cubicBezTo>
                  <a:cubicBezTo>
                    <a:pt x="62" y="38"/>
                    <a:pt x="80" y="19"/>
                    <a:pt x="101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2" name="Freeform 59"/>
            <p:cNvSpPr>
              <a:spLocks/>
            </p:cNvSpPr>
            <p:nvPr userDrawn="1"/>
          </p:nvSpPr>
          <p:spPr bwMode="auto">
            <a:xfrm>
              <a:off x="-3502" y="1311703"/>
              <a:ext cx="405154" cy="263991"/>
            </a:xfrm>
            <a:custGeom>
              <a:avLst/>
              <a:gdLst>
                <a:gd name="T0" fmla="*/ 105 w 105"/>
                <a:gd name="T1" fmla="*/ 0 h 70"/>
                <a:gd name="T2" fmla="*/ 105 w 105"/>
                <a:gd name="T3" fmla="*/ 2 h 70"/>
                <a:gd name="T4" fmla="*/ 67 w 105"/>
                <a:gd name="T5" fmla="*/ 32 h 70"/>
                <a:gd name="T6" fmla="*/ 0 w 105"/>
                <a:gd name="T7" fmla="*/ 70 h 70"/>
                <a:gd name="T8" fmla="*/ 0 w 105"/>
                <a:gd name="T9" fmla="*/ 68 h 70"/>
                <a:gd name="T10" fmla="*/ 40 w 105"/>
                <a:gd name="T11" fmla="*/ 50 h 70"/>
                <a:gd name="T12" fmla="*/ 102 w 105"/>
                <a:gd name="T13" fmla="*/ 2 h 70"/>
                <a:gd name="T14" fmla="*/ 105 w 105"/>
                <a:gd name="T1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2"/>
                    <a:pt x="80" y="22"/>
                    <a:pt x="67" y="32"/>
                  </a:cubicBezTo>
                  <a:cubicBezTo>
                    <a:pt x="48" y="49"/>
                    <a:pt x="25" y="62"/>
                    <a:pt x="0" y="7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4" y="63"/>
                    <a:pt x="27" y="57"/>
                    <a:pt x="40" y="50"/>
                  </a:cubicBezTo>
                  <a:cubicBezTo>
                    <a:pt x="62" y="36"/>
                    <a:pt x="81" y="18"/>
                    <a:pt x="102" y="2"/>
                  </a:cubicBezTo>
                  <a:cubicBezTo>
                    <a:pt x="103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3" name="Freeform 60"/>
            <p:cNvSpPr>
              <a:spLocks/>
            </p:cNvSpPr>
            <p:nvPr userDrawn="1"/>
          </p:nvSpPr>
          <p:spPr bwMode="auto">
            <a:xfrm>
              <a:off x="-3502" y="1243872"/>
              <a:ext cx="405154" cy="252991"/>
            </a:xfrm>
            <a:custGeom>
              <a:avLst/>
              <a:gdLst>
                <a:gd name="T0" fmla="*/ 105 w 105"/>
                <a:gd name="T1" fmla="*/ 0 h 67"/>
                <a:gd name="T2" fmla="*/ 105 w 105"/>
                <a:gd name="T3" fmla="*/ 2 h 67"/>
                <a:gd name="T4" fmla="*/ 68 w 105"/>
                <a:gd name="T5" fmla="*/ 31 h 67"/>
                <a:gd name="T6" fmla="*/ 0 w 105"/>
                <a:gd name="T7" fmla="*/ 67 h 67"/>
                <a:gd name="T8" fmla="*/ 0 w 105"/>
                <a:gd name="T9" fmla="*/ 65 h 67"/>
                <a:gd name="T10" fmla="*/ 41 w 105"/>
                <a:gd name="T11" fmla="*/ 47 h 67"/>
                <a:gd name="T12" fmla="*/ 102 w 105"/>
                <a:gd name="T13" fmla="*/ 2 h 67"/>
                <a:gd name="T14" fmla="*/ 105 w 105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7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1"/>
                    <a:pt x="80" y="21"/>
                    <a:pt x="68" y="31"/>
                  </a:cubicBezTo>
                  <a:cubicBezTo>
                    <a:pt x="48" y="47"/>
                    <a:pt x="25" y="60"/>
                    <a:pt x="0" y="6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4" y="61"/>
                    <a:pt x="28" y="55"/>
                    <a:pt x="41" y="47"/>
                  </a:cubicBezTo>
                  <a:cubicBezTo>
                    <a:pt x="63" y="34"/>
                    <a:pt x="81" y="17"/>
                    <a:pt x="102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4" name="Freeform 61"/>
            <p:cNvSpPr>
              <a:spLocks/>
            </p:cNvSpPr>
            <p:nvPr userDrawn="1"/>
          </p:nvSpPr>
          <p:spPr bwMode="auto">
            <a:xfrm>
              <a:off x="-3502" y="1174207"/>
              <a:ext cx="405154" cy="245658"/>
            </a:xfrm>
            <a:custGeom>
              <a:avLst/>
              <a:gdLst>
                <a:gd name="T0" fmla="*/ 105 w 105"/>
                <a:gd name="T1" fmla="*/ 0 h 65"/>
                <a:gd name="T2" fmla="*/ 105 w 105"/>
                <a:gd name="T3" fmla="*/ 3 h 65"/>
                <a:gd name="T4" fmla="*/ 69 w 105"/>
                <a:gd name="T5" fmla="*/ 29 h 65"/>
                <a:gd name="T6" fmla="*/ 0 w 105"/>
                <a:gd name="T7" fmla="*/ 65 h 65"/>
                <a:gd name="T8" fmla="*/ 0 w 105"/>
                <a:gd name="T9" fmla="*/ 62 h 65"/>
                <a:gd name="T10" fmla="*/ 42 w 105"/>
                <a:gd name="T11" fmla="*/ 45 h 65"/>
                <a:gd name="T12" fmla="*/ 103 w 105"/>
                <a:gd name="T13" fmla="*/ 2 h 65"/>
                <a:gd name="T14" fmla="*/ 105 w 105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5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1" y="20"/>
                    <a:pt x="69" y="29"/>
                  </a:cubicBezTo>
                  <a:cubicBezTo>
                    <a:pt x="49" y="45"/>
                    <a:pt x="25" y="58"/>
                    <a:pt x="0" y="6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5" y="58"/>
                    <a:pt x="29" y="53"/>
                    <a:pt x="42" y="45"/>
                  </a:cubicBezTo>
                  <a:cubicBezTo>
                    <a:pt x="64" y="33"/>
                    <a:pt x="82" y="16"/>
                    <a:pt x="103" y="2"/>
                  </a:cubicBezTo>
                  <a:cubicBezTo>
                    <a:pt x="104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5" name="Freeform 62"/>
            <p:cNvSpPr>
              <a:spLocks/>
            </p:cNvSpPr>
            <p:nvPr userDrawn="1"/>
          </p:nvSpPr>
          <p:spPr bwMode="auto">
            <a:xfrm>
              <a:off x="-3502" y="1110043"/>
              <a:ext cx="405154" cy="230992"/>
            </a:xfrm>
            <a:custGeom>
              <a:avLst/>
              <a:gdLst>
                <a:gd name="T0" fmla="*/ 105 w 105"/>
                <a:gd name="T1" fmla="*/ 0 h 61"/>
                <a:gd name="T2" fmla="*/ 105 w 105"/>
                <a:gd name="T3" fmla="*/ 3 h 61"/>
                <a:gd name="T4" fmla="*/ 71 w 105"/>
                <a:gd name="T5" fmla="*/ 27 h 61"/>
                <a:gd name="T6" fmla="*/ 0 w 105"/>
                <a:gd name="T7" fmla="*/ 61 h 61"/>
                <a:gd name="T8" fmla="*/ 0 w 105"/>
                <a:gd name="T9" fmla="*/ 59 h 61"/>
                <a:gd name="T10" fmla="*/ 44 w 105"/>
                <a:gd name="T11" fmla="*/ 42 h 61"/>
                <a:gd name="T12" fmla="*/ 104 w 105"/>
                <a:gd name="T13" fmla="*/ 1 h 61"/>
                <a:gd name="T14" fmla="*/ 105 w 105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1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2" y="19"/>
                    <a:pt x="71" y="27"/>
                  </a:cubicBezTo>
                  <a:cubicBezTo>
                    <a:pt x="50" y="43"/>
                    <a:pt x="25" y="55"/>
                    <a:pt x="0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5" y="55"/>
                    <a:pt x="30" y="50"/>
                    <a:pt x="44" y="42"/>
                  </a:cubicBezTo>
                  <a:cubicBezTo>
                    <a:pt x="65" y="31"/>
                    <a:pt x="84" y="15"/>
                    <a:pt x="104" y="1"/>
                  </a:cubicBezTo>
                  <a:cubicBezTo>
                    <a:pt x="104" y="1"/>
                    <a:pt x="105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6" name="Freeform 63"/>
            <p:cNvSpPr>
              <a:spLocks/>
            </p:cNvSpPr>
            <p:nvPr userDrawn="1"/>
          </p:nvSpPr>
          <p:spPr bwMode="auto">
            <a:xfrm>
              <a:off x="-3502" y="1049545"/>
              <a:ext cx="405154" cy="219992"/>
            </a:xfrm>
            <a:custGeom>
              <a:avLst/>
              <a:gdLst>
                <a:gd name="T0" fmla="*/ 105 w 105"/>
                <a:gd name="T1" fmla="*/ 0 h 58"/>
                <a:gd name="T2" fmla="*/ 105 w 105"/>
                <a:gd name="T3" fmla="*/ 2 h 58"/>
                <a:gd name="T4" fmla="*/ 72 w 105"/>
                <a:gd name="T5" fmla="*/ 25 h 58"/>
                <a:gd name="T6" fmla="*/ 0 w 105"/>
                <a:gd name="T7" fmla="*/ 58 h 58"/>
                <a:gd name="T8" fmla="*/ 0 w 105"/>
                <a:gd name="T9" fmla="*/ 55 h 58"/>
                <a:gd name="T10" fmla="*/ 46 w 105"/>
                <a:gd name="T11" fmla="*/ 39 h 58"/>
                <a:gd name="T12" fmla="*/ 105 w 105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8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4" y="10"/>
                    <a:pt x="83" y="17"/>
                    <a:pt x="72" y="25"/>
                  </a:cubicBezTo>
                  <a:cubicBezTo>
                    <a:pt x="51" y="41"/>
                    <a:pt x="26" y="52"/>
                    <a:pt x="0" y="58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6" y="52"/>
                    <a:pt x="31" y="47"/>
                    <a:pt x="46" y="39"/>
                  </a:cubicBezTo>
                  <a:cubicBezTo>
                    <a:pt x="67" y="28"/>
                    <a:pt x="85" y="13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7" name="Freeform 64"/>
            <p:cNvSpPr>
              <a:spLocks/>
            </p:cNvSpPr>
            <p:nvPr userDrawn="1"/>
          </p:nvSpPr>
          <p:spPr bwMode="auto">
            <a:xfrm>
              <a:off x="-3502" y="989048"/>
              <a:ext cx="405154" cy="205326"/>
            </a:xfrm>
            <a:custGeom>
              <a:avLst/>
              <a:gdLst>
                <a:gd name="T0" fmla="*/ 105 w 105"/>
                <a:gd name="T1" fmla="*/ 0 h 54"/>
                <a:gd name="T2" fmla="*/ 105 w 105"/>
                <a:gd name="T3" fmla="*/ 2 h 54"/>
                <a:gd name="T4" fmla="*/ 74 w 105"/>
                <a:gd name="T5" fmla="*/ 23 h 54"/>
                <a:gd name="T6" fmla="*/ 0 w 105"/>
                <a:gd name="T7" fmla="*/ 54 h 54"/>
                <a:gd name="T8" fmla="*/ 0 w 105"/>
                <a:gd name="T9" fmla="*/ 52 h 54"/>
                <a:gd name="T10" fmla="*/ 48 w 105"/>
                <a:gd name="T11" fmla="*/ 36 h 54"/>
                <a:gd name="T12" fmla="*/ 105 w 105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4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9"/>
                    <a:pt x="84" y="16"/>
                    <a:pt x="74" y="23"/>
                  </a:cubicBezTo>
                  <a:cubicBezTo>
                    <a:pt x="52" y="38"/>
                    <a:pt x="27" y="49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7" y="49"/>
                    <a:pt x="33" y="44"/>
                    <a:pt x="48" y="36"/>
                  </a:cubicBezTo>
                  <a:cubicBezTo>
                    <a:pt x="68" y="26"/>
                    <a:pt x="86" y="12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8" name="Freeform 65"/>
            <p:cNvSpPr>
              <a:spLocks/>
            </p:cNvSpPr>
            <p:nvPr userDrawn="1"/>
          </p:nvSpPr>
          <p:spPr bwMode="auto">
            <a:xfrm>
              <a:off x="-3502" y="934049"/>
              <a:ext cx="405154" cy="188827"/>
            </a:xfrm>
            <a:custGeom>
              <a:avLst/>
              <a:gdLst>
                <a:gd name="T0" fmla="*/ 105 w 105"/>
                <a:gd name="T1" fmla="*/ 0 h 50"/>
                <a:gd name="T2" fmla="*/ 105 w 105"/>
                <a:gd name="T3" fmla="*/ 2 h 50"/>
                <a:gd name="T4" fmla="*/ 76 w 105"/>
                <a:gd name="T5" fmla="*/ 20 h 50"/>
                <a:gd name="T6" fmla="*/ 0 w 105"/>
                <a:gd name="T7" fmla="*/ 50 h 50"/>
                <a:gd name="T8" fmla="*/ 0 w 105"/>
                <a:gd name="T9" fmla="*/ 48 h 50"/>
                <a:gd name="T10" fmla="*/ 51 w 105"/>
                <a:gd name="T11" fmla="*/ 33 h 50"/>
                <a:gd name="T12" fmla="*/ 105 w 105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8"/>
                    <a:pt x="86" y="14"/>
                    <a:pt x="76" y="20"/>
                  </a:cubicBezTo>
                  <a:cubicBezTo>
                    <a:pt x="54" y="36"/>
                    <a:pt x="27" y="46"/>
                    <a:pt x="0" y="5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7" y="45"/>
                    <a:pt x="35" y="41"/>
                    <a:pt x="51" y="33"/>
                  </a:cubicBezTo>
                  <a:cubicBezTo>
                    <a:pt x="70" y="24"/>
                    <a:pt x="87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9" name="Freeform 66"/>
            <p:cNvSpPr>
              <a:spLocks/>
            </p:cNvSpPr>
            <p:nvPr userDrawn="1"/>
          </p:nvSpPr>
          <p:spPr bwMode="auto">
            <a:xfrm>
              <a:off x="-3502" y="873551"/>
              <a:ext cx="405154" cy="175994"/>
            </a:xfrm>
            <a:custGeom>
              <a:avLst/>
              <a:gdLst>
                <a:gd name="T0" fmla="*/ 105 w 105"/>
                <a:gd name="T1" fmla="*/ 0 h 47"/>
                <a:gd name="T2" fmla="*/ 105 w 105"/>
                <a:gd name="T3" fmla="*/ 3 h 47"/>
                <a:gd name="T4" fmla="*/ 79 w 105"/>
                <a:gd name="T5" fmla="*/ 19 h 47"/>
                <a:gd name="T6" fmla="*/ 0 w 105"/>
                <a:gd name="T7" fmla="*/ 47 h 47"/>
                <a:gd name="T8" fmla="*/ 0 w 105"/>
                <a:gd name="T9" fmla="*/ 45 h 47"/>
                <a:gd name="T10" fmla="*/ 53 w 105"/>
                <a:gd name="T11" fmla="*/ 31 h 47"/>
                <a:gd name="T12" fmla="*/ 105 w 105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7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6" y="8"/>
                    <a:pt x="88" y="13"/>
                    <a:pt x="79" y="19"/>
                  </a:cubicBezTo>
                  <a:cubicBezTo>
                    <a:pt x="55" y="34"/>
                    <a:pt x="28" y="44"/>
                    <a:pt x="0" y="4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8" y="43"/>
                    <a:pt x="36" y="39"/>
                    <a:pt x="53" y="31"/>
                  </a:cubicBezTo>
                  <a:cubicBezTo>
                    <a:pt x="72" y="23"/>
                    <a:pt x="88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0" name="Freeform 67"/>
            <p:cNvSpPr>
              <a:spLocks/>
            </p:cNvSpPr>
            <p:nvPr userDrawn="1"/>
          </p:nvSpPr>
          <p:spPr bwMode="auto">
            <a:xfrm>
              <a:off x="-3502" y="820387"/>
              <a:ext cx="405154" cy="161328"/>
            </a:xfrm>
            <a:custGeom>
              <a:avLst/>
              <a:gdLst>
                <a:gd name="T0" fmla="*/ 105 w 105"/>
                <a:gd name="T1" fmla="*/ 0 h 43"/>
                <a:gd name="T2" fmla="*/ 105 w 105"/>
                <a:gd name="T3" fmla="*/ 2 h 43"/>
                <a:gd name="T4" fmla="*/ 82 w 105"/>
                <a:gd name="T5" fmla="*/ 16 h 43"/>
                <a:gd name="T6" fmla="*/ 0 w 105"/>
                <a:gd name="T7" fmla="*/ 43 h 43"/>
                <a:gd name="T8" fmla="*/ 0 w 105"/>
                <a:gd name="T9" fmla="*/ 40 h 43"/>
                <a:gd name="T10" fmla="*/ 56 w 105"/>
                <a:gd name="T11" fmla="*/ 27 h 43"/>
                <a:gd name="T12" fmla="*/ 105 w 105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7" y="6"/>
                    <a:pt x="89" y="11"/>
                    <a:pt x="82" y="16"/>
                  </a:cubicBezTo>
                  <a:cubicBezTo>
                    <a:pt x="57" y="31"/>
                    <a:pt x="29" y="41"/>
                    <a:pt x="0" y="4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9" y="39"/>
                    <a:pt x="38" y="35"/>
                    <a:pt x="56" y="27"/>
                  </a:cubicBezTo>
                  <a:cubicBezTo>
                    <a:pt x="74" y="20"/>
                    <a:pt x="89" y="9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1" name="Freeform 68"/>
            <p:cNvSpPr>
              <a:spLocks/>
            </p:cNvSpPr>
            <p:nvPr userDrawn="1"/>
          </p:nvSpPr>
          <p:spPr bwMode="auto">
            <a:xfrm>
              <a:off x="-3502" y="767221"/>
              <a:ext cx="405154" cy="146662"/>
            </a:xfrm>
            <a:custGeom>
              <a:avLst/>
              <a:gdLst>
                <a:gd name="T0" fmla="*/ 105 w 105"/>
                <a:gd name="T1" fmla="*/ 0 h 39"/>
                <a:gd name="T2" fmla="*/ 105 w 105"/>
                <a:gd name="T3" fmla="*/ 2 h 39"/>
                <a:gd name="T4" fmla="*/ 85 w 105"/>
                <a:gd name="T5" fmla="*/ 13 h 39"/>
                <a:gd name="T6" fmla="*/ 0 w 105"/>
                <a:gd name="T7" fmla="*/ 39 h 39"/>
                <a:gd name="T8" fmla="*/ 0 w 105"/>
                <a:gd name="T9" fmla="*/ 36 h 39"/>
                <a:gd name="T10" fmla="*/ 60 w 105"/>
                <a:gd name="T11" fmla="*/ 24 h 39"/>
                <a:gd name="T12" fmla="*/ 105 w 105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9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8" y="5"/>
                    <a:pt x="91" y="9"/>
                    <a:pt x="85" y="13"/>
                  </a:cubicBezTo>
                  <a:cubicBezTo>
                    <a:pt x="59" y="29"/>
                    <a:pt x="30" y="38"/>
                    <a:pt x="0" y="3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0" y="36"/>
                    <a:pt x="41" y="32"/>
                    <a:pt x="60" y="24"/>
                  </a:cubicBezTo>
                  <a:cubicBezTo>
                    <a:pt x="76" y="17"/>
                    <a:pt x="90" y="8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2" name="Freeform 69"/>
            <p:cNvSpPr>
              <a:spLocks/>
            </p:cNvSpPr>
            <p:nvPr userDrawn="1"/>
          </p:nvSpPr>
          <p:spPr bwMode="auto">
            <a:xfrm>
              <a:off x="-3502" y="714057"/>
              <a:ext cx="405154" cy="131995"/>
            </a:xfrm>
            <a:custGeom>
              <a:avLst/>
              <a:gdLst>
                <a:gd name="T0" fmla="*/ 105 w 105"/>
                <a:gd name="T1" fmla="*/ 0 h 35"/>
                <a:gd name="T2" fmla="*/ 105 w 105"/>
                <a:gd name="T3" fmla="*/ 2 h 35"/>
                <a:gd name="T4" fmla="*/ 88 w 105"/>
                <a:gd name="T5" fmla="*/ 11 h 35"/>
                <a:gd name="T6" fmla="*/ 0 w 105"/>
                <a:gd name="T7" fmla="*/ 34 h 35"/>
                <a:gd name="T8" fmla="*/ 0 w 105"/>
                <a:gd name="T9" fmla="*/ 32 h 35"/>
                <a:gd name="T10" fmla="*/ 63 w 105"/>
                <a:gd name="T11" fmla="*/ 21 h 35"/>
                <a:gd name="T12" fmla="*/ 105 w 105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5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9" y="5"/>
                    <a:pt x="93" y="8"/>
                    <a:pt x="88" y="11"/>
                  </a:cubicBezTo>
                  <a:cubicBezTo>
                    <a:pt x="61" y="27"/>
                    <a:pt x="31" y="35"/>
                    <a:pt x="0" y="3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1" y="33"/>
                    <a:pt x="43" y="29"/>
                    <a:pt x="63" y="21"/>
                  </a:cubicBezTo>
                  <a:cubicBezTo>
                    <a:pt x="78" y="16"/>
                    <a:pt x="91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3" name="Freeform 70"/>
            <p:cNvSpPr>
              <a:spLocks/>
            </p:cNvSpPr>
            <p:nvPr userDrawn="1"/>
          </p:nvSpPr>
          <p:spPr bwMode="auto">
            <a:xfrm>
              <a:off x="-3502" y="660892"/>
              <a:ext cx="405154" cy="124662"/>
            </a:xfrm>
            <a:custGeom>
              <a:avLst/>
              <a:gdLst>
                <a:gd name="T0" fmla="*/ 105 w 105"/>
                <a:gd name="T1" fmla="*/ 0 h 33"/>
                <a:gd name="T2" fmla="*/ 105 w 105"/>
                <a:gd name="T3" fmla="*/ 2 h 33"/>
                <a:gd name="T4" fmla="*/ 91 w 105"/>
                <a:gd name="T5" fmla="*/ 10 h 33"/>
                <a:gd name="T6" fmla="*/ 0 w 105"/>
                <a:gd name="T7" fmla="*/ 30 h 33"/>
                <a:gd name="T8" fmla="*/ 0 w 105"/>
                <a:gd name="T9" fmla="*/ 28 h 33"/>
                <a:gd name="T10" fmla="*/ 3 w 105"/>
                <a:gd name="T11" fmla="*/ 28 h 33"/>
                <a:gd name="T12" fmla="*/ 67 w 105"/>
                <a:gd name="T13" fmla="*/ 19 h 33"/>
                <a:gd name="T14" fmla="*/ 105 w 105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3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100" y="4"/>
                    <a:pt x="96" y="7"/>
                    <a:pt x="91" y="10"/>
                  </a:cubicBezTo>
                  <a:cubicBezTo>
                    <a:pt x="64" y="25"/>
                    <a:pt x="31" y="33"/>
                    <a:pt x="0" y="3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28"/>
                    <a:pt x="2" y="28"/>
                    <a:pt x="3" y="28"/>
                  </a:cubicBezTo>
                  <a:cubicBezTo>
                    <a:pt x="25" y="29"/>
                    <a:pt x="47" y="27"/>
                    <a:pt x="67" y="19"/>
                  </a:cubicBezTo>
                  <a:cubicBezTo>
                    <a:pt x="80" y="14"/>
                    <a:pt x="93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4" name="Freeform 71"/>
            <p:cNvSpPr>
              <a:spLocks/>
            </p:cNvSpPr>
            <p:nvPr userDrawn="1"/>
          </p:nvSpPr>
          <p:spPr bwMode="auto">
            <a:xfrm>
              <a:off x="-3502" y="657225"/>
              <a:ext cx="328157" cy="64165"/>
            </a:xfrm>
            <a:custGeom>
              <a:avLst/>
              <a:gdLst>
                <a:gd name="T0" fmla="*/ 85 w 85"/>
                <a:gd name="T1" fmla="*/ 0 h 17"/>
                <a:gd name="T2" fmla="*/ 0 w 85"/>
                <a:gd name="T3" fmla="*/ 14 h 17"/>
                <a:gd name="T4" fmla="*/ 0 w 85"/>
                <a:gd name="T5" fmla="*/ 11 h 17"/>
                <a:gd name="T6" fmla="*/ 8 w 85"/>
                <a:gd name="T7" fmla="*/ 12 h 17"/>
                <a:gd name="T8" fmla="*/ 71 w 85"/>
                <a:gd name="T9" fmla="*/ 4 h 17"/>
                <a:gd name="T10" fmla="*/ 80 w 85"/>
                <a:gd name="T11" fmla="*/ 0 h 17"/>
                <a:gd name="T12" fmla="*/ 85 w 85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7">
                  <a:moveTo>
                    <a:pt x="85" y="0"/>
                  </a:moveTo>
                  <a:cubicBezTo>
                    <a:pt x="58" y="12"/>
                    <a:pt x="29" y="17"/>
                    <a:pt x="0" y="1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2"/>
                    <a:pt x="5" y="12"/>
                    <a:pt x="8" y="12"/>
                  </a:cubicBezTo>
                  <a:cubicBezTo>
                    <a:pt x="29" y="13"/>
                    <a:pt x="51" y="11"/>
                    <a:pt x="71" y="4"/>
                  </a:cubicBezTo>
                  <a:cubicBezTo>
                    <a:pt x="74" y="3"/>
                    <a:pt x="77" y="1"/>
                    <a:pt x="80" y="0"/>
                  </a:cubicBezTo>
                  <a:lnTo>
                    <a:pt x="8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</p:grpSp>
      <p:sp>
        <p:nvSpPr>
          <p:cNvPr id="7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5270500" y="0"/>
            <a:ext cx="6921500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59317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87375" y="458583"/>
            <a:ext cx="9753600" cy="1386092"/>
          </a:xfrm>
          <a:prstGeom prst="rect">
            <a:avLst/>
          </a:prstGeom>
          <a:effectLst/>
        </p:spPr>
        <p:txBody>
          <a:bodyPr vert="horz" lIns="0" tIns="192024" rIns="0" bIns="0" rtlCol="0" anchor="t" anchorCtr="0">
            <a:noAutofit/>
          </a:bodyPr>
          <a:lstStyle/>
          <a:p>
            <a:pPr rtl="0"/>
            <a:r>
              <a:rPr lang="en-GB"/>
              <a:t>YOUR TITLE HERE</a:t>
            </a:r>
            <a:endParaRPr lang="en-US" dirty="0"/>
          </a:p>
        </p:txBody>
      </p:sp>
      <p:sp>
        <p:nvSpPr>
          <p:cNvPr id="6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339887" y="593223"/>
            <a:ext cx="57146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1000" b="1" i="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</a:lstStyle>
          <a:p>
            <a:pPr rtl="0"/>
            <a:fld id="{D8D877B3-D348-4611-9BDB-C5374591D951}" type="slidenum">
              <a:rPr lang="en-US" smtClean="0"/>
              <a:pPr rtl="0"/>
              <a:t>‹Nº›</a:t>
            </a:fld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idx="1"/>
          </p:nvPr>
        </p:nvSpPr>
        <p:spPr>
          <a:xfrm>
            <a:off x="589650" y="2032831"/>
            <a:ext cx="9753600" cy="311044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4" rtl="0"/>
            <a:r>
              <a:rPr lang="en-GB"/>
              <a:t>Fourth level</a:t>
            </a:r>
            <a:endParaRPr lang="en-US" dirty="0"/>
          </a:p>
        </p:txBody>
      </p:sp>
      <p:grpSp>
        <p:nvGrpSpPr>
          <p:cNvPr id="81" name="Gruppe 80"/>
          <p:cNvGrpSpPr/>
          <p:nvPr userDrawn="1"/>
        </p:nvGrpSpPr>
        <p:grpSpPr>
          <a:xfrm>
            <a:off x="-3502" y="657225"/>
            <a:ext cx="405154" cy="1182460"/>
            <a:chOff x="320675" y="2816225"/>
            <a:chExt cx="350838" cy="1023938"/>
          </a:xfrm>
          <a:solidFill>
            <a:schemeClr val="tx1"/>
          </a:solidFill>
        </p:grpSpPr>
        <p:sp>
          <p:nvSpPr>
            <p:cNvPr id="62" name="Freeform 53"/>
            <p:cNvSpPr>
              <a:spLocks/>
            </p:cNvSpPr>
            <p:nvPr userDrawn="1"/>
          </p:nvSpPr>
          <p:spPr bwMode="auto">
            <a:xfrm>
              <a:off x="608013" y="3778250"/>
              <a:ext cx="63500" cy="61913"/>
            </a:xfrm>
            <a:custGeom>
              <a:avLst/>
              <a:gdLst>
                <a:gd name="T0" fmla="*/ 19 w 19"/>
                <a:gd name="T1" fmla="*/ 0 h 19"/>
                <a:gd name="T2" fmla="*/ 19 w 19"/>
                <a:gd name="T3" fmla="*/ 4 h 19"/>
                <a:gd name="T4" fmla="*/ 3 w 19"/>
                <a:gd name="T5" fmla="*/ 19 h 19"/>
                <a:gd name="T6" fmla="*/ 0 w 19"/>
                <a:gd name="T7" fmla="*/ 19 h 19"/>
                <a:gd name="T8" fmla="*/ 19 w 1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9" y="0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4" y="9"/>
                    <a:pt x="8" y="14"/>
                    <a:pt x="3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6" y="13"/>
                    <a:pt x="13" y="7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63" name="Freeform 54"/>
            <p:cNvSpPr>
              <a:spLocks/>
            </p:cNvSpPr>
            <p:nvPr userDrawn="1"/>
          </p:nvSpPr>
          <p:spPr bwMode="auto">
            <a:xfrm>
              <a:off x="528638" y="3706813"/>
              <a:ext cx="142875" cy="133350"/>
            </a:xfrm>
            <a:custGeom>
              <a:avLst/>
              <a:gdLst>
                <a:gd name="T0" fmla="*/ 43 w 43"/>
                <a:gd name="T1" fmla="*/ 0 h 41"/>
                <a:gd name="T2" fmla="*/ 43 w 43"/>
                <a:gd name="T3" fmla="*/ 4 h 41"/>
                <a:gd name="T4" fmla="*/ 7 w 43"/>
                <a:gd name="T5" fmla="*/ 38 h 41"/>
                <a:gd name="T6" fmla="*/ 3 w 43"/>
                <a:gd name="T7" fmla="*/ 41 h 41"/>
                <a:gd name="T8" fmla="*/ 0 w 43"/>
                <a:gd name="T9" fmla="*/ 41 h 41"/>
                <a:gd name="T10" fmla="*/ 42 w 43"/>
                <a:gd name="T11" fmla="*/ 1 h 41"/>
                <a:gd name="T12" fmla="*/ 43 w 43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1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31" y="14"/>
                    <a:pt x="19" y="26"/>
                    <a:pt x="7" y="38"/>
                  </a:cubicBezTo>
                  <a:cubicBezTo>
                    <a:pt x="6" y="39"/>
                    <a:pt x="5" y="40"/>
                    <a:pt x="3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4" y="28"/>
                    <a:pt x="27" y="14"/>
                    <a:pt x="42" y="1"/>
                  </a:cubicBezTo>
                  <a:cubicBezTo>
                    <a:pt x="42" y="1"/>
                    <a:pt x="43" y="1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64" name="Freeform 55"/>
            <p:cNvSpPr>
              <a:spLocks/>
            </p:cNvSpPr>
            <p:nvPr userDrawn="1"/>
          </p:nvSpPr>
          <p:spPr bwMode="auto">
            <a:xfrm>
              <a:off x="431800" y="3636963"/>
              <a:ext cx="239713" cy="203200"/>
            </a:xfrm>
            <a:custGeom>
              <a:avLst/>
              <a:gdLst>
                <a:gd name="T0" fmla="*/ 72 w 72"/>
                <a:gd name="T1" fmla="*/ 0 h 62"/>
                <a:gd name="T2" fmla="*/ 72 w 72"/>
                <a:gd name="T3" fmla="*/ 3 h 62"/>
                <a:gd name="T4" fmla="*/ 35 w 72"/>
                <a:gd name="T5" fmla="*/ 37 h 62"/>
                <a:gd name="T6" fmla="*/ 4 w 72"/>
                <a:gd name="T7" fmla="*/ 62 h 62"/>
                <a:gd name="T8" fmla="*/ 0 w 72"/>
                <a:gd name="T9" fmla="*/ 62 h 62"/>
                <a:gd name="T10" fmla="*/ 7 w 72"/>
                <a:gd name="T11" fmla="*/ 58 h 62"/>
                <a:gd name="T12" fmla="*/ 70 w 72"/>
                <a:gd name="T13" fmla="*/ 2 h 62"/>
                <a:gd name="T14" fmla="*/ 72 w 72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2">
                  <a:moveTo>
                    <a:pt x="72" y="0"/>
                  </a:moveTo>
                  <a:cubicBezTo>
                    <a:pt x="72" y="3"/>
                    <a:pt x="72" y="3"/>
                    <a:pt x="72" y="3"/>
                  </a:cubicBezTo>
                  <a:cubicBezTo>
                    <a:pt x="59" y="14"/>
                    <a:pt x="47" y="25"/>
                    <a:pt x="35" y="37"/>
                  </a:cubicBezTo>
                  <a:cubicBezTo>
                    <a:pt x="26" y="46"/>
                    <a:pt x="15" y="55"/>
                    <a:pt x="4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" y="61"/>
                    <a:pt x="5" y="59"/>
                    <a:pt x="7" y="58"/>
                  </a:cubicBezTo>
                  <a:cubicBezTo>
                    <a:pt x="30" y="41"/>
                    <a:pt x="48" y="20"/>
                    <a:pt x="70" y="2"/>
                  </a:cubicBezTo>
                  <a:cubicBezTo>
                    <a:pt x="70" y="1"/>
                    <a:pt x="71" y="1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65" name="Freeform 56"/>
            <p:cNvSpPr>
              <a:spLocks/>
            </p:cNvSpPr>
            <p:nvPr userDrawn="1"/>
          </p:nvSpPr>
          <p:spPr bwMode="auto">
            <a:xfrm>
              <a:off x="320675" y="3568700"/>
              <a:ext cx="350838" cy="261938"/>
            </a:xfrm>
            <a:custGeom>
              <a:avLst/>
              <a:gdLst>
                <a:gd name="T0" fmla="*/ 105 w 105"/>
                <a:gd name="T1" fmla="*/ 0 h 80"/>
                <a:gd name="T2" fmla="*/ 105 w 105"/>
                <a:gd name="T3" fmla="*/ 3 h 80"/>
                <a:gd name="T4" fmla="*/ 67 w 105"/>
                <a:gd name="T5" fmla="*/ 37 h 80"/>
                <a:gd name="T6" fmla="*/ 0 w 105"/>
                <a:gd name="T7" fmla="*/ 80 h 80"/>
                <a:gd name="T8" fmla="*/ 0 w 105"/>
                <a:gd name="T9" fmla="*/ 77 h 80"/>
                <a:gd name="T10" fmla="*/ 39 w 105"/>
                <a:gd name="T11" fmla="*/ 57 h 80"/>
                <a:gd name="T12" fmla="*/ 102 w 105"/>
                <a:gd name="T13" fmla="*/ 3 h 80"/>
                <a:gd name="T14" fmla="*/ 105 w 105"/>
                <a:gd name="T1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80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4"/>
                    <a:pt x="80" y="25"/>
                    <a:pt x="67" y="37"/>
                  </a:cubicBezTo>
                  <a:cubicBezTo>
                    <a:pt x="48" y="55"/>
                    <a:pt x="25" y="70"/>
                    <a:pt x="0" y="8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4" y="72"/>
                    <a:pt x="27" y="65"/>
                    <a:pt x="39" y="57"/>
                  </a:cubicBezTo>
                  <a:cubicBezTo>
                    <a:pt x="62" y="41"/>
                    <a:pt x="81" y="21"/>
                    <a:pt x="102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66" name="Freeform 57"/>
            <p:cNvSpPr>
              <a:spLocks/>
            </p:cNvSpPr>
            <p:nvPr userDrawn="1"/>
          </p:nvSpPr>
          <p:spPr bwMode="auto">
            <a:xfrm>
              <a:off x="320675" y="3506788"/>
              <a:ext cx="350838" cy="249238"/>
            </a:xfrm>
            <a:custGeom>
              <a:avLst/>
              <a:gdLst>
                <a:gd name="T0" fmla="*/ 105 w 105"/>
                <a:gd name="T1" fmla="*/ 0 h 76"/>
                <a:gd name="T2" fmla="*/ 105 w 105"/>
                <a:gd name="T3" fmla="*/ 2 h 76"/>
                <a:gd name="T4" fmla="*/ 67 w 105"/>
                <a:gd name="T5" fmla="*/ 35 h 76"/>
                <a:gd name="T6" fmla="*/ 0 w 105"/>
                <a:gd name="T7" fmla="*/ 76 h 76"/>
                <a:gd name="T8" fmla="*/ 0 w 105"/>
                <a:gd name="T9" fmla="*/ 74 h 76"/>
                <a:gd name="T10" fmla="*/ 39 w 105"/>
                <a:gd name="T11" fmla="*/ 54 h 76"/>
                <a:gd name="T12" fmla="*/ 101 w 105"/>
                <a:gd name="T13" fmla="*/ 2 h 76"/>
                <a:gd name="T14" fmla="*/ 105 w 105"/>
                <a:gd name="T1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6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3"/>
                    <a:pt x="79" y="24"/>
                    <a:pt x="67" y="35"/>
                  </a:cubicBezTo>
                  <a:cubicBezTo>
                    <a:pt x="48" y="52"/>
                    <a:pt x="25" y="67"/>
                    <a:pt x="0" y="76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4" y="69"/>
                    <a:pt x="27" y="62"/>
                    <a:pt x="39" y="54"/>
                  </a:cubicBezTo>
                  <a:cubicBezTo>
                    <a:pt x="62" y="39"/>
                    <a:pt x="80" y="19"/>
                    <a:pt x="101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67" name="Freeform 58"/>
            <p:cNvSpPr>
              <a:spLocks/>
            </p:cNvSpPr>
            <p:nvPr userDrawn="1"/>
          </p:nvSpPr>
          <p:spPr bwMode="auto">
            <a:xfrm>
              <a:off x="320675" y="3441700"/>
              <a:ext cx="350838" cy="241300"/>
            </a:xfrm>
            <a:custGeom>
              <a:avLst/>
              <a:gdLst>
                <a:gd name="T0" fmla="*/ 105 w 105"/>
                <a:gd name="T1" fmla="*/ 0 h 74"/>
                <a:gd name="T2" fmla="*/ 105 w 105"/>
                <a:gd name="T3" fmla="*/ 3 h 74"/>
                <a:gd name="T4" fmla="*/ 67 w 105"/>
                <a:gd name="T5" fmla="*/ 34 h 74"/>
                <a:gd name="T6" fmla="*/ 0 w 105"/>
                <a:gd name="T7" fmla="*/ 74 h 74"/>
                <a:gd name="T8" fmla="*/ 0 w 105"/>
                <a:gd name="T9" fmla="*/ 72 h 74"/>
                <a:gd name="T10" fmla="*/ 39 w 105"/>
                <a:gd name="T11" fmla="*/ 52 h 74"/>
                <a:gd name="T12" fmla="*/ 101 w 105"/>
                <a:gd name="T13" fmla="*/ 3 h 74"/>
                <a:gd name="T14" fmla="*/ 105 w 10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3"/>
                    <a:pt x="79" y="24"/>
                    <a:pt x="67" y="34"/>
                  </a:cubicBezTo>
                  <a:cubicBezTo>
                    <a:pt x="47" y="51"/>
                    <a:pt x="25" y="65"/>
                    <a:pt x="0" y="74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4" y="67"/>
                    <a:pt x="27" y="60"/>
                    <a:pt x="39" y="52"/>
                  </a:cubicBezTo>
                  <a:cubicBezTo>
                    <a:pt x="62" y="38"/>
                    <a:pt x="80" y="19"/>
                    <a:pt x="101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68" name="Freeform 59"/>
            <p:cNvSpPr>
              <a:spLocks/>
            </p:cNvSpPr>
            <p:nvPr userDrawn="1"/>
          </p:nvSpPr>
          <p:spPr bwMode="auto">
            <a:xfrm>
              <a:off x="320675" y="3382963"/>
              <a:ext cx="350838" cy="228600"/>
            </a:xfrm>
            <a:custGeom>
              <a:avLst/>
              <a:gdLst>
                <a:gd name="T0" fmla="*/ 105 w 105"/>
                <a:gd name="T1" fmla="*/ 0 h 70"/>
                <a:gd name="T2" fmla="*/ 105 w 105"/>
                <a:gd name="T3" fmla="*/ 2 h 70"/>
                <a:gd name="T4" fmla="*/ 67 w 105"/>
                <a:gd name="T5" fmla="*/ 32 h 70"/>
                <a:gd name="T6" fmla="*/ 0 w 105"/>
                <a:gd name="T7" fmla="*/ 70 h 70"/>
                <a:gd name="T8" fmla="*/ 0 w 105"/>
                <a:gd name="T9" fmla="*/ 68 h 70"/>
                <a:gd name="T10" fmla="*/ 40 w 105"/>
                <a:gd name="T11" fmla="*/ 50 h 70"/>
                <a:gd name="T12" fmla="*/ 102 w 105"/>
                <a:gd name="T13" fmla="*/ 2 h 70"/>
                <a:gd name="T14" fmla="*/ 105 w 105"/>
                <a:gd name="T1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2"/>
                    <a:pt x="80" y="22"/>
                    <a:pt x="67" y="32"/>
                  </a:cubicBezTo>
                  <a:cubicBezTo>
                    <a:pt x="48" y="49"/>
                    <a:pt x="25" y="62"/>
                    <a:pt x="0" y="7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4" y="63"/>
                    <a:pt x="27" y="57"/>
                    <a:pt x="40" y="50"/>
                  </a:cubicBezTo>
                  <a:cubicBezTo>
                    <a:pt x="62" y="36"/>
                    <a:pt x="81" y="18"/>
                    <a:pt x="102" y="2"/>
                  </a:cubicBezTo>
                  <a:cubicBezTo>
                    <a:pt x="103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69" name="Freeform 60"/>
            <p:cNvSpPr>
              <a:spLocks/>
            </p:cNvSpPr>
            <p:nvPr userDrawn="1"/>
          </p:nvSpPr>
          <p:spPr bwMode="auto">
            <a:xfrm>
              <a:off x="320675" y="3324225"/>
              <a:ext cx="350838" cy="219075"/>
            </a:xfrm>
            <a:custGeom>
              <a:avLst/>
              <a:gdLst>
                <a:gd name="T0" fmla="*/ 105 w 105"/>
                <a:gd name="T1" fmla="*/ 0 h 67"/>
                <a:gd name="T2" fmla="*/ 105 w 105"/>
                <a:gd name="T3" fmla="*/ 2 h 67"/>
                <a:gd name="T4" fmla="*/ 68 w 105"/>
                <a:gd name="T5" fmla="*/ 31 h 67"/>
                <a:gd name="T6" fmla="*/ 0 w 105"/>
                <a:gd name="T7" fmla="*/ 67 h 67"/>
                <a:gd name="T8" fmla="*/ 0 w 105"/>
                <a:gd name="T9" fmla="*/ 65 h 67"/>
                <a:gd name="T10" fmla="*/ 41 w 105"/>
                <a:gd name="T11" fmla="*/ 47 h 67"/>
                <a:gd name="T12" fmla="*/ 102 w 105"/>
                <a:gd name="T13" fmla="*/ 2 h 67"/>
                <a:gd name="T14" fmla="*/ 105 w 105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7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1"/>
                    <a:pt x="80" y="21"/>
                    <a:pt x="68" y="31"/>
                  </a:cubicBezTo>
                  <a:cubicBezTo>
                    <a:pt x="48" y="47"/>
                    <a:pt x="25" y="60"/>
                    <a:pt x="0" y="6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4" y="61"/>
                    <a:pt x="28" y="55"/>
                    <a:pt x="41" y="47"/>
                  </a:cubicBezTo>
                  <a:cubicBezTo>
                    <a:pt x="63" y="34"/>
                    <a:pt x="81" y="17"/>
                    <a:pt x="102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0" name="Freeform 61"/>
            <p:cNvSpPr>
              <a:spLocks/>
            </p:cNvSpPr>
            <p:nvPr userDrawn="1"/>
          </p:nvSpPr>
          <p:spPr bwMode="auto">
            <a:xfrm>
              <a:off x="320675" y="3263900"/>
              <a:ext cx="350838" cy="212725"/>
            </a:xfrm>
            <a:custGeom>
              <a:avLst/>
              <a:gdLst>
                <a:gd name="T0" fmla="*/ 105 w 105"/>
                <a:gd name="T1" fmla="*/ 0 h 65"/>
                <a:gd name="T2" fmla="*/ 105 w 105"/>
                <a:gd name="T3" fmla="*/ 3 h 65"/>
                <a:gd name="T4" fmla="*/ 69 w 105"/>
                <a:gd name="T5" fmla="*/ 29 h 65"/>
                <a:gd name="T6" fmla="*/ 0 w 105"/>
                <a:gd name="T7" fmla="*/ 65 h 65"/>
                <a:gd name="T8" fmla="*/ 0 w 105"/>
                <a:gd name="T9" fmla="*/ 62 h 65"/>
                <a:gd name="T10" fmla="*/ 42 w 105"/>
                <a:gd name="T11" fmla="*/ 45 h 65"/>
                <a:gd name="T12" fmla="*/ 103 w 105"/>
                <a:gd name="T13" fmla="*/ 2 h 65"/>
                <a:gd name="T14" fmla="*/ 105 w 105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5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1" y="20"/>
                    <a:pt x="69" y="29"/>
                  </a:cubicBezTo>
                  <a:cubicBezTo>
                    <a:pt x="49" y="45"/>
                    <a:pt x="25" y="58"/>
                    <a:pt x="0" y="6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5" y="58"/>
                    <a:pt x="29" y="53"/>
                    <a:pt x="42" y="45"/>
                  </a:cubicBezTo>
                  <a:cubicBezTo>
                    <a:pt x="64" y="33"/>
                    <a:pt x="82" y="16"/>
                    <a:pt x="103" y="2"/>
                  </a:cubicBezTo>
                  <a:cubicBezTo>
                    <a:pt x="104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1" name="Freeform 62"/>
            <p:cNvSpPr>
              <a:spLocks/>
            </p:cNvSpPr>
            <p:nvPr userDrawn="1"/>
          </p:nvSpPr>
          <p:spPr bwMode="auto">
            <a:xfrm>
              <a:off x="320675" y="3208338"/>
              <a:ext cx="350838" cy="200025"/>
            </a:xfrm>
            <a:custGeom>
              <a:avLst/>
              <a:gdLst>
                <a:gd name="T0" fmla="*/ 105 w 105"/>
                <a:gd name="T1" fmla="*/ 0 h 61"/>
                <a:gd name="T2" fmla="*/ 105 w 105"/>
                <a:gd name="T3" fmla="*/ 3 h 61"/>
                <a:gd name="T4" fmla="*/ 71 w 105"/>
                <a:gd name="T5" fmla="*/ 27 h 61"/>
                <a:gd name="T6" fmla="*/ 0 w 105"/>
                <a:gd name="T7" fmla="*/ 61 h 61"/>
                <a:gd name="T8" fmla="*/ 0 w 105"/>
                <a:gd name="T9" fmla="*/ 59 h 61"/>
                <a:gd name="T10" fmla="*/ 44 w 105"/>
                <a:gd name="T11" fmla="*/ 42 h 61"/>
                <a:gd name="T12" fmla="*/ 104 w 105"/>
                <a:gd name="T13" fmla="*/ 1 h 61"/>
                <a:gd name="T14" fmla="*/ 105 w 105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1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2" y="19"/>
                    <a:pt x="71" y="27"/>
                  </a:cubicBezTo>
                  <a:cubicBezTo>
                    <a:pt x="50" y="43"/>
                    <a:pt x="25" y="55"/>
                    <a:pt x="0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5" y="55"/>
                    <a:pt x="30" y="50"/>
                    <a:pt x="44" y="42"/>
                  </a:cubicBezTo>
                  <a:cubicBezTo>
                    <a:pt x="65" y="31"/>
                    <a:pt x="84" y="15"/>
                    <a:pt x="104" y="1"/>
                  </a:cubicBezTo>
                  <a:cubicBezTo>
                    <a:pt x="104" y="1"/>
                    <a:pt x="105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2" name="Freeform 63"/>
            <p:cNvSpPr>
              <a:spLocks/>
            </p:cNvSpPr>
            <p:nvPr userDrawn="1"/>
          </p:nvSpPr>
          <p:spPr bwMode="auto">
            <a:xfrm>
              <a:off x="320675" y="3155950"/>
              <a:ext cx="350838" cy="190500"/>
            </a:xfrm>
            <a:custGeom>
              <a:avLst/>
              <a:gdLst>
                <a:gd name="T0" fmla="*/ 105 w 105"/>
                <a:gd name="T1" fmla="*/ 0 h 58"/>
                <a:gd name="T2" fmla="*/ 105 w 105"/>
                <a:gd name="T3" fmla="*/ 2 h 58"/>
                <a:gd name="T4" fmla="*/ 72 w 105"/>
                <a:gd name="T5" fmla="*/ 25 h 58"/>
                <a:gd name="T6" fmla="*/ 0 w 105"/>
                <a:gd name="T7" fmla="*/ 58 h 58"/>
                <a:gd name="T8" fmla="*/ 0 w 105"/>
                <a:gd name="T9" fmla="*/ 55 h 58"/>
                <a:gd name="T10" fmla="*/ 46 w 105"/>
                <a:gd name="T11" fmla="*/ 39 h 58"/>
                <a:gd name="T12" fmla="*/ 105 w 105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8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4" y="10"/>
                    <a:pt x="83" y="17"/>
                    <a:pt x="72" y="25"/>
                  </a:cubicBezTo>
                  <a:cubicBezTo>
                    <a:pt x="51" y="41"/>
                    <a:pt x="26" y="52"/>
                    <a:pt x="0" y="58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6" y="52"/>
                    <a:pt x="31" y="47"/>
                    <a:pt x="46" y="39"/>
                  </a:cubicBezTo>
                  <a:cubicBezTo>
                    <a:pt x="67" y="28"/>
                    <a:pt x="85" y="13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3" name="Freeform 64"/>
            <p:cNvSpPr>
              <a:spLocks/>
            </p:cNvSpPr>
            <p:nvPr userDrawn="1"/>
          </p:nvSpPr>
          <p:spPr bwMode="auto">
            <a:xfrm>
              <a:off x="320675" y="3103563"/>
              <a:ext cx="350838" cy="177800"/>
            </a:xfrm>
            <a:custGeom>
              <a:avLst/>
              <a:gdLst>
                <a:gd name="T0" fmla="*/ 105 w 105"/>
                <a:gd name="T1" fmla="*/ 0 h 54"/>
                <a:gd name="T2" fmla="*/ 105 w 105"/>
                <a:gd name="T3" fmla="*/ 2 h 54"/>
                <a:gd name="T4" fmla="*/ 74 w 105"/>
                <a:gd name="T5" fmla="*/ 23 h 54"/>
                <a:gd name="T6" fmla="*/ 0 w 105"/>
                <a:gd name="T7" fmla="*/ 54 h 54"/>
                <a:gd name="T8" fmla="*/ 0 w 105"/>
                <a:gd name="T9" fmla="*/ 52 h 54"/>
                <a:gd name="T10" fmla="*/ 48 w 105"/>
                <a:gd name="T11" fmla="*/ 36 h 54"/>
                <a:gd name="T12" fmla="*/ 105 w 105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4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9"/>
                    <a:pt x="84" y="16"/>
                    <a:pt x="74" y="23"/>
                  </a:cubicBezTo>
                  <a:cubicBezTo>
                    <a:pt x="52" y="38"/>
                    <a:pt x="27" y="49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7" y="49"/>
                    <a:pt x="33" y="44"/>
                    <a:pt x="48" y="36"/>
                  </a:cubicBezTo>
                  <a:cubicBezTo>
                    <a:pt x="68" y="26"/>
                    <a:pt x="86" y="12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4" name="Freeform 65"/>
            <p:cNvSpPr>
              <a:spLocks/>
            </p:cNvSpPr>
            <p:nvPr userDrawn="1"/>
          </p:nvSpPr>
          <p:spPr bwMode="auto">
            <a:xfrm>
              <a:off x="320675" y="3055938"/>
              <a:ext cx="350838" cy="163513"/>
            </a:xfrm>
            <a:custGeom>
              <a:avLst/>
              <a:gdLst>
                <a:gd name="T0" fmla="*/ 105 w 105"/>
                <a:gd name="T1" fmla="*/ 0 h 50"/>
                <a:gd name="T2" fmla="*/ 105 w 105"/>
                <a:gd name="T3" fmla="*/ 2 h 50"/>
                <a:gd name="T4" fmla="*/ 76 w 105"/>
                <a:gd name="T5" fmla="*/ 20 h 50"/>
                <a:gd name="T6" fmla="*/ 0 w 105"/>
                <a:gd name="T7" fmla="*/ 50 h 50"/>
                <a:gd name="T8" fmla="*/ 0 w 105"/>
                <a:gd name="T9" fmla="*/ 48 h 50"/>
                <a:gd name="T10" fmla="*/ 51 w 105"/>
                <a:gd name="T11" fmla="*/ 33 h 50"/>
                <a:gd name="T12" fmla="*/ 105 w 105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8"/>
                    <a:pt x="86" y="14"/>
                    <a:pt x="76" y="20"/>
                  </a:cubicBezTo>
                  <a:cubicBezTo>
                    <a:pt x="54" y="36"/>
                    <a:pt x="27" y="46"/>
                    <a:pt x="0" y="5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7" y="45"/>
                    <a:pt x="35" y="41"/>
                    <a:pt x="51" y="33"/>
                  </a:cubicBezTo>
                  <a:cubicBezTo>
                    <a:pt x="70" y="24"/>
                    <a:pt x="87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5" name="Freeform 66"/>
            <p:cNvSpPr>
              <a:spLocks/>
            </p:cNvSpPr>
            <p:nvPr userDrawn="1"/>
          </p:nvSpPr>
          <p:spPr bwMode="auto">
            <a:xfrm>
              <a:off x="320675" y="3003550"/>
              <a:ext cx="350838" cy="152400"/>
            </a:xfrm>
            <a:custGeom>
              <a:avLst/>
              <a:gdLst>
                <a:gd name="T0" fmla="*/ 105 w 105"/>
                <a:gd name="T1" fmla="*/ 0 h 47"/>
                <a:gd name="T2" fmla="*/ 105 w 105"/>
                <a:gd name="T3" fmla="*/ 3 h 47"/>
                <a:gd name="T4" fmla="*/ 79 w 105"/>
                <a:gd name="T5" fmla="*/ 19 h 47"/>
                <a:gd name="T6" fmla="*/ 0 w 105"/>
                <a:gd name="T7" fmla="*/ 47 h 47"/>
                <a:gd name="T8" fmla="*/ 0 w 105"/>
                <a:gd name="T9" fmla="*/ 45 h 47"/>
                <a:gd name="T10" fmla="*/ 53 w 105"/>
                <a:gd name="T11" fmla="*/ 31 h 47"/>
                <a:gd name="T12" fmla="*/ 105 w 105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7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6" y="8"/>
                    <a:pt x="88" y="13"/>
                    <a:pt x="79" y="19"/>
                  </a:cubicBezTo>
                  <a:cubicBezTo>
                    <a:pt x="55" y="34"/>
                    <a:pt x="28" y="44"/>
                    <a:pt x="0" y="4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8" y="43"/>
                    <a:pt x="36" y="39"/>
                    <a:pt x="53" y="31"/>
                  </a:cubicBezTo>
                  <a:cubicBezTo>
                    <a:pt x="72" y="23"/>
                    <a:pt x="88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6" name="Freeform 67"/>
            <p:cNvSpPr>
              <a:spLocks/>
            </p:cNvSpPr>
            <p:nvPr userDrawn="1"/>
          </p:nvSpPr>
          <p:spPr bwMode="auto">
            <a:xfrm>
              <a:off x="320675" y="2957513"/>
              <a:ext cx="350838" cy="139700"/>
            </a:xfrm>
            <a:custGeom>
              <a:avLst/>
              <a:gdLst>
                <a:gd name="T0" fmla="*/ 105 w 105"/>
                <a:gd name="T1" fmla="*/ 0 h 43"/>
                <a:gd name="T2" fmla="*/ 105 w 105"/>
                <a:gd name="T3" fmla="*/ 2 h 43"/>
                <a:gd name="T4" fmla="*/ 82 w 105"/>
                <a:gd name="T5" fmla="*/ 16 h 43"/>
                <a:gd name="T6" fmla="*/ 0 w 105"/>
                <a:gd name="T7" fmla="*/ 43 h 43"/>
                <a:gd name="T8" fmla="*/ 0 w 105"/>
                <a:gd name="T9" fmla="*/ 40 h 43"/>
                <a:gd name="T10" fmla="*/ 56 w 105"/>
                <a:gd name="T11" fmla="*/ 27 h 43"/>
                <a:gd name="T12" fmla="*/ 105 w 105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7" y="6"/>
                    <a:pt x="89" y="11"/>
                    <a:pt x="82" y="16"/>
                  </a:cubicBezTo>
                  <a:cubicBezTo>
                    <a:pt x="57" y="31"/>
                    <a:pt x="29" y="41"/>
                    <a:pt x="0" y="4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9" y="39"/>
                    <a:pt x="38" y="35"/>
                    <a:pt x="56" y="27"/>
                  </a:cubicBezTo>
                  <a:cubicBezTo>
                    <a:pt x="74" y="20"/>
                    <a:pt x="89" y="9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7" name="Freeform 68"/>
            <p:cNvSpPr>
              <a:spLocks/>
            </p:cNvSpPr>
            <p:nvPr userDrawn="1"/>
          </p:nvSpPr>
          <p:spPr bwMode="auto">
            <a:xfrm>
              <a:off x="320675" y="2911475"/>
              <a:ext cx="350838" cy="127000"/>
            </a:xfrm>
            <a:custGeom>
              <a:avLst/>
              <a:gdLst>
                <a:gd name="T0" fmla="*/ 105 w 105"/>
                <a:gd name="T1" fmla="*/ 0 h 39"/>
                <a:gd name="T2" fmla="*/ 105 w 105"/>
                <a:gd name="T3" fmla="*/ 2 h 39"/>
                <a:gd name="T4" fmla="*/ 85 w 105"/>
                <a:gd name="T5" fmla="*/ 13 h 39"/>
                <a:gd name="T6" fmla="*/ 0 w 105"/>
                <a:gd name="T7" fmla="*/ 39 h 39"/>
                <a:gd name="T8" fmla="*/ 0 w 105"/>
                <a:gd name="T9" fmla="*/ 36 h 39"/>
                <a:gd name="T10" fmla="*/ 60 w 105"/>
                <a:gd name="T11" fmla="*/ 24 h 39"/>
                <a:gd name="T12" fmla="*/ 105 w 105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9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8" y="5"/>
                    <a:pt x="91" y="9"/>
                    <a:pt x="85" y="13"/>
                  </a:cubicBezTo>
                  <a:cubicBezTo>
                    <a:pt x="59" y="29"/>
                    <a:pt x="30" y="38"/>
                    <a:pt x="0" y="3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0" y="36"/>
                    <a:pt x="41" y="32"/>
                    <a:pt x="60" y="24"/>
                  </a:cubicBezTo>
                  <a:cubicBezTo>
                    <a:pt x="76" y="17"/>
                    <a:pt x="90" y="8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8" name="Freeform 69"/>
            <p:cNvSpPr>
              <a:spLocks/>
            </p:cNvSpPr>
            <p:nvPr userDrawn="1"/>
          </p:nvSpPr>
          <p:spPr bwMode="auto">
            <a:xfrm>
              <a:off x="320675" y="2865438"/>
              <a:ext cx="350838" cy="114300"/>
            </a:xfrm>
            <a:custGeom>
              <a:avLst/>
              <a:gdLst>
                <a:gd name="T0" fmla="*/ 105 w 105"/>
                <a:gd name="T1" fmla="*/ 0 h 35"/>
                <a:gd name="T2" fmla="*/ 105 w 105"/>
                <a:gd name="T3" fmla="*/ 2 h 35"/>
                <a:gd name="T4" fmla="*/ 88 w 105"/>
                <a:gd name="T5" fmla="*/ 11 h 35"/>
                <a:gd name="T6" fmla="*/ 0 w 105"/>
                <a:gd name="T7" fmla="*/ 34 h 35"/>
                <a:gd name="T8" fmla="*/ 0 w 105"/>
                <a:gd name="T9" fmla="*/ 32 h 35"/>
                <a:gd name="T10" fmla="*/ 63 w 105"/>
                <a:gd name="T11" fmla="*/ 21 h 35"/>
                <a:gd name="T12" fmla="*/ 105 w 105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5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9" y="5"/>
                    <a:pt x="93" y="8"/>
                    <a:pt x="88" y="11"/>
                  </a:cubicBezTo>
                  <a:cubicBezTo>
                    <a:pt x="61" y="27"/>
                    <a:pt x="31" y="35"/>
                    <a:pt x="0" y="3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1" y="33"/>
                    <a:pt x="43" y="29"/>
                    <a:pt x="63" y="21"/>
                  </a:cubicBezTo>
                  <a:cubicBezTo>
                    <a:pt x="78" y="16"/>
                    <a:pt x="91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9" name="Freeform 70"/>
            <p:cNvSpPr>
              <a:spLocks/>
            </p:cNvSpPr>
            <p:nvPr userDrawn="1"/>
          </p:nvSpPr>
          <p:spPr bwMode="auto">
            <a:xfrm>
              <a:off x="320675" y="2819400"/>
              <a:ext cx="350838" cy="107950"/>
            </a:xfrm>
            <a:custGeom>
              <a:avLst/>
              <a:gdLst>
                <a:gd name="T0" fmla="*/ 105 w 105"/>
                <a:gd name="T1" fmla="*/ 0 h 33"/>
                <a:gd name="T2" fmla="*/ 105 w 105"/>
                <a:gd name="T3" fmla="*/ 2 h 33"/>
                <a:gd name="T4" fmla="*/ 91 w 105"/>
                <a:gd name="T5" fmla="*/ 10 h 33"/>
                <a:gd name="T6" fmla="*/ 0 w 105"/>
                <a:gd name="T7" fmla="*/ 30 h 33"/>
                <a:gd name="T8" fmla="*/ 0 w 105"/>
                <a:gd name="T9" fmla="*/ 28 h 33"/>
                <a:gd name="T10" fmla="*/ 3 w 105"/>
                <a:gd name="T11" fmla="*/ 28 h 33"/>
                <a:gd name="T12" fmla="*/ 67 w 105"/>
                <a:gd name="T13" fmla="*/ 19 h 33"/>
                <a:gd name="T14" fmla="*/ 105 w 105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3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100" y="4"/>
                    <a:pt x="96" y="7"/>
                    <a:pt x="91" y="10"/>
                  </a:cubicBezTo>
                  <a:cubicBezTo>
                    <a:pt x="64" y="25"/>
                    <a:pt x="31" y="33"/>
                    <a:pt x="0" y="3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28"/>
                    <a:pt x="2" y="28"/>
                    <a:pt x="3" y="28"/>
                  </a:cubicBezTo>
                  <a:cubicBezTo>
                    <a:pt x="25" y="29"/>
                    <a:pt x="47" y="27"/>
                    <a:pt x="67" y="19"/>
                  </a:cubicBezTo>
                  <a:cubicBezTo>
                    <a:pt x="80" y="14"/>
                    <a:pt x="93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80" name="Freeform 71"/>
            <p:cNvSpPr>
              <a:spLocks/>
            </p:cNvSpPr>
            <p:nvPr userDrawn="1"/>
          </p:nvSpPr>
          <p:spPr bwMode="auto">
            <a:xfrm>
              <a:off x="320675" y="2816225"/>
              <a:ext cx="284163" cy="55563"/>
            </a:xfrm>
            <a:custGeom>
              <a:avLst/>
              <a:gdLst>
                <a:gd name="T0" fmla="*/ 85 w 85"/>
                <a:gd name="T1" fmla="*/ 0 h 17"/>
                <a:gd name="T2" fmla="*/ 0 w 85"/>
                <a:gd name="T3" fmla="*/ 14 h 17"/>
                <a:gd name="T4" fmla="*/ 0 w 85"/>
                <a:gd name="T5" fmla="*/ 11 h 17"/>
                <a:gd name="T6" fmla="*/ 8 w 85"/>
                <a:gd name="T7" fmla="*/ 12 h 17"/>
                <a:gd name="T8" fmla="*/ 71 w 85"/>
                <a:gd name="T9" fmla="*/ 4 h 17"/>
                <a:gd name="T10" fmla="*/ 80 w 85"/>
                <a:gd name="T11" fmla="*/ 0 h 17"/>
                <a:gd name="T12" fmla="*/ 85 w 85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7">
                  <a:moveTo>
                    <a:pt x="85" y="0"/>
                  </a:moveTo>
                  <a:cubicBezTo>
                    <a:pt x="58" y="12"/>
                    <a:pt x="29" y="17"/>
                    <a:pt x="0" y="1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2"/>
                    <a:pt x="5" y="12"/>
                    <a:pt x="8" y="12"/>
                  </a:cubicBezTo>
                  <a:cubicBezTo>
                    <a:pt x="29" y="13"/>
                    <a:pt x="51" y="11"/>
                    <a:pt x="71" y="4"/>
                  </a:cubicBezTo>
                  <a:cubicBezTo>
                    <a:pt x="74" y="3"/>
                    <a:pt x="77" y="1"/>
                    <a:pt x="80" y="0"/>
                  </a:cubicBezTo>
                  <a:lnTo>
                    <a:pt x="8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</p:grpSp>
      <p:grpSp>
        <p:nvGrpSpPr>
          <p:cNvPr id="59" name="Group 4"/>
          <p:cNvGrpSpPr>
            <a:grpSpLocks noChangeAspect="1"/>
          </p:cNvGrpSpPr>
          <p:nvPr userDrawn="1"/>
        </p:nvGrpSpPr>
        <p:grpSpPr bwMode="auto">
          <a:xfrm>
            <a:off x="5492750" y="5903913"/>
            <a:ext cx="1236663" cy="815975"/>
            <a:chOff x="3460" y="3719"/>
            <a:chExt cx="779" cy="514"/>
          </a:xfrm>
        </p:grpSpPr>
        <p:sp>
          <p:nvSpPr>
            <p:cNvPr id="60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3460" y="3719"/>
              <a:ext cx="779" cy="5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1" name="Freeform 5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2" name="Freeform 6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3" name="Freeform 7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4" name="Freeform 8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5" name="Freeform 9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6" name="Freeform 10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7" name="Freeform 11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8" name="Freeform 12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9" name="Freeform 13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0" name="Freeform 14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1" name="Freeform 15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2" name="Freeform 16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3" name="Freeform 17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4" name="Freeform 18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5" name="Freeform 19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6" name="Freeform 20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7" name="Freeform 21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8" name="Freeform 22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9" name="Freeform 23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0" name="Freeform 24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1" name="Freeform 25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2" name="Freeform 26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3" name="Freeform 27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4" name="Freeform 28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5" name="Freeform 29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6" name="Freeform 30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7" name="Freeform 31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8" name="Freeform 32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9" name="Freeform 33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0" name="Freeform 34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1" name="Freeform 35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2" name="Freeform 36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3" name="Freeform 37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4" name="Freeform 38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5" name="Freeform 39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6" name="Freeform 40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7" name="Freeform 41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8" name="Freeform 42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9" name="Freeform 43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0" name="Freeform 44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1" name="Freeform 45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2" name="Freeform 46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3" name="Freeform 47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4" name="Freeform 48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5" name="Freeform 49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6" name="Freeform 50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7" name="Freeform 51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8" name="Freeform 52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9" name="Freeform 53"/>
            <p:cNvSpPr>
              <a:spLocks/>
            </p:cNvSpPr>
            <p:nvPr userDrawn="1"/>
          </p:nvSpPr>
          <p:spPr bwMode="auto">
            <a:xfrm>
              <a:off x="3832" y="3731"/>
              <a:ext cx="132" cy="259"/>
            </a:xfrm>
            <a:custGeom>
              <a:avLst/>
              <a:gdLst>
                <a:gd name="T0" fmla="*/ 77 w 77"/>
                <a:gd name="T1" fmla="*/ 123 h 151"/>
                <a:gd name="T2" fmla="*/ 61 w 77"/>
                <a:gd name="T3" fmla="*/ 115 h 151"/>
                <a:gd name="T4" fmla="*/ 46 w 77"/>
                <a:gd name="T5" fmla="*/ 52 h 151"/>
                <a:gd name="T6" fmla="*/ 54 w 77"/>
                <a:gd name="T7" fmla="*/ 0 h 151"/>
                <a:gd name="T8" fmla="*/ 53 w 77"/>
                <a:gd name="T9" fmla="*/ 0 h 151"/>
                <a:gd name="T10" fmla="*/ 30 w 77"/>
                <a:gd name="T11" fmla="*/ 57 h 151"/>
                <a:gd name="T12" fmla="*/ 45 w 77"/>
                <a:gd name="T13" fmla="*/ 151 h 151"/>
                <a:gd name="T14" fmla="*/ 77 w 77"/>
                <a:gd name="T15" fmla="*/ 123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" h="151">
                  <a:moveTo>
                    <a:pt x="77" y="123"/>
                  </a:moveTo>
                  <a:cubicBezTo>
                    <a:pt x="73" y="121"/>
                    <a:pt x="68" y="119"/>
                    <a:pt x="61" y="115"/>
                  </a:cubicBezTo>
                  <a:cubicBezTo>
                    <a:pt x="40" y="103"/>
                    <a:pt x="34" y="84"/>
                    <a:pt x="46" y="52"/>
                  </a:cubicBezTo>
                  <a:cubicBezTo>
                    <a:pt x="52" y="33"/>
                    <a:pt x="56" y="17"/>
                    <a:pt x="54" y="0"/>
                  </a:cubicBezTo>
                  <a:cubicBezTo>
                    <a:pt x="54" y="0"/>
                    <a:pt x="53" y="0"/>
                    <a:pt x="53" y="0"/>
                  </a:cubicBezTo>
                  <a:cubicBezTo>
                    <a:pt x="52" y="21"/>
                    <a:pt x="44" y="34"/>
                    <a:pt x="30" y="57"/>
                  </a:cubicBezTo>
                  <a:cubicBezTo>
                    <a:pt x="0" y="105"/>
                    <a:pt x="31" y="140"/>
                    <a:pt x="45" y="151"/>
                  </a:cubicBezTo>
                  <a:cubicBezTo>
                    <a:pt x="58" y="144"/>
                    <a:pt x="69" y="135"/>
                    <a:pt x="77" y="123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30" name="Freeform 54"/>
            <p:cNvSpPr>
              <a:spLocks/>
            </p:cNvSpPr>
            <p:nvPr userDrawn="1"/>
          </p:nvSpPr>
          <p:spPr bwMode="auto">
            <a:xfrm>
              <a:off x="3755" y="3724"/>
              <a:ext cx="159" cy="281"/>
            </a:xfrm>
            <a:custGeom>
              <a:avLst/>
              <a:gdLst>
                <a:gd name="T0" fmla="*/ 61 w 93"/>
                <a:gd name="T1" fmla="*/ 59 h 164"/>
                <a:gd name="T2" fmla="*/ 93 w 93"/>
                <a:gd name="T3" fmla="*/ 1 h 164"/>
                <a:gd name="T4" fmla="*/ 93 w 93"/>
                <a:gd name="T5" fmla="*/ 0 h 164"/>
                <a:gd name="T6" fmla="*/ 39 w 93"/>
                <a:gd name="T7" fmla="*/ 58 h 164"/>
                <a:gd name="T8" fmla="*/ 12 w 93"/>
                <a:gd name="T9" fmla="*/ 154 h 164"/>
                <a:gd name="T10" fmla="*/ 51 w 93"/>
                <a:gd name="T11" fmla="*/ 164 h 164"/>
                <a:gd name="T12" fmla="*/ 60 w 93"/>
                <a:gd name="T13" fmla="*/ 163 h 164"/>
                <a:gd name="T14" fmla="*/ 61 w 93"/>
                <a:gd name="T15" fmla="*/ 59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64">
                  <a:moveTo>
                    <a:pt x="61" y="59"/>
                  </a:moveTo>
                  <a:cubicBezTo>
                    <a:pt x="84" y="32"/>
                    <a:pt x="92" y="19"/>
                    <a:pt x="93" y="1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7" y="23"/>
                    <a:pt x="74" y="34"/>
                    <a:pt x="39" y="58"/>
                  </a:cubicBezTo>
                  <a:cubicBezTo>
                    <a:pt x="0" y="83"/>
                    <a:pt x="2" y="127"/>
                    <a:pt x="12" y="154"/>
                  </a:cubicBezTo>
                  <a:cubicBezTo>
                    <a:pt x="24" y="160"/>
                    <a:pt x="37" y="164"/>
                    <a:pt x="51" y="164"/>
                  </a:cubicBezTo>
                  <a:cubicBezTo>
                    <a:pt x="54" y="164"/>
                    <a:pt x="57" y="164"/>
                    <a:pt x="60" y="163"/>
                  </a:cubicBezTo>
                  <a:cubicBezTo>
                    <a:pt x="33" y="122"/>
                    <a:pt x="35" y="90"/>
                    <a:pt x="61" y="5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31" name="Freeform 55"/>
            <p:cNvSpPr>
              <a:spLocks/>
            </p:cNvSpPr>
            <p:nvPr userDrawn="1"/>
          </p:nvSpPr>
          <p:spPr bwMode="auto">
            <a:xfrm>
              <a:off x="3694" y="3721"/>
              <a:ext cx="212" cy="228"/>
            </a:xfrm>
            <a:custGeom>
              <a:avLst/>
              <a:gdLst>
                <a:gd name="T0" fmla="*/ 83 w 124"/>
                <a:gd name="T1" fmla="*/ 41 h 133"/>
                <a:gd name="T2" fmla="*/ 124 w 124"/>
                <a:gd name="T3" fmla="*/ 0 h 133"/>
                <a:gd name="T4" fmla="*/ 124 w 124"/>
                <a:gd name="T5" fmla="*/ 0 h 133"/>
                <a:gd name="T6" fmla="*/ 52 w 124"/>
                <a:gd name="T7" fmla="*/ 32 h 133"/>
                <a:gd name="T8" fmla="*/ 2 w 124"/>
                <a:gd name="T9" fmla="*/ 64 h 133"/>
                <a:gd name="T10" fmla="*/ 0 w 124"/>
                <a:gd name="T11" fmla="*/ 79 h 133"/>
                <a:gd name="T12" fmla="*/ 20 w 124"/>
                <a:gd name="T13" fmla="*/ 133 h 133"/>
                <a:gd name="T14" fmla="*/ 83 w 124"/>
                <a:gd name="T15" fmla="*/ 4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33">
                  <a:moveTo>
                    <a:pt x="83" y="41"/>
                  </a:moveTo>
                  <a:cubicBezTo>
                    <a:pt x="109" y="30"/>
                    <a:pt x="121" y="13"/>
                    <a:pt x="124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2" y="23"/>
                    <a:pt x="90" y="27"/>
                    <a:pt x="52" y="32"/>
                  </a:cubicBezTo>
                  <a:cubicBezTo>
                    <a:pt x="30" y="35"/>
                    <a:pt x="12" y="48"/>
                    <a:pt x="2" y="64"/>
                  </a:cubicBezTo>
                  <a:cubicBezTo>
                    <a:pt x="1" y="69"/>
                    <a:pt x="0" y="74"/>
                    <a:pt x="0" y="79"/>
                  </a:cubicBezTo>
                  <a:cubicBezTo>
                    <a:pt x="0" y="99"/>
                    <a:pt x="8" y="118"/>
                    <a:pt x="20" y="133"/>
                  </a:cubicBezTo>
                  <a:cubicBezTo>
                    <a:pt x="19" y="68"/>
                    <a:pt x="52" y="54"/>
                    <a:pt x="83" y="4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</p:spTree>
    <p:extLst>
      <p:ext uri="{BB962C8B-B14F-4D97-AF65-F5344CB8AC3E}">
        <p14:creationId xmlns:p14="http://schemas.microsoft.com/office/powerpoint/2010/main" val="13771846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9" r:id="rId1"/>
    <p:sldLayoutId id="2147484053" r:id="rId2"/>
    <p:sldLayoutId id="2147484050" r:id="rId3"/>
    <p:sldLayoutId id="2147484008" r:id="rId4"/>
    <p:sldLayoutId id="2147484022" r:id="rId5"/>
    <p:sldLayoutId id="2147484011" r:id="rId6"/>
    <p:sldLayoutId id="2147484014" r:id="rId7"/>
    <p:sldLayoutId id="2147484020" r:id="rId8"/>
    <p:sldLayoutId id="2147484051" r:id="rId9"/>
    <p:sldLayoutId id="2147484028" r:id="rId10"/>
    <p:sldLayoutId id="2147484032" r:id="rId11"/>
    <p:sldLayoutId id="2147484018" r:id="rId12"/>
    <p:sldLayoutId id="2147484052" r:id="rId13"/>
  </p:sldLayoutIdLst>
  <p:hf hdr="0" ftr="0" dt="0"/>
  <p:txStyles>
    <p:titleStyle>
      <a:lvl1pPr algn="l" defTabSz="914318" rtl="0" eaLnBrk="1" latinLnBrk="0" hangingPunct="1">
        <a:lnSpc>
          <a:spcPct val="100000"/>
        </a:lnSpc>
        <a:spcBef>
          <a:spcPct val="0"/>
        </a:spcBef>
        <a:buNone/>
        <a:defRPr sz="3600" b="1" kern="1200" spc="300" baseline="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0" indent="0" algn="l" defTabSz="914318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None/>
        <a:defRPr sz="1600" kern="1200" spc="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318" rtl="0" eaLnBrk="1" latinLnBrk="0" hangingPunct="1">
        <a:lnSpc>
          <a:spcPct val="120000"/>
        </a:lnSpc>
        <a:spcBef>
          <a:spcPts val="499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914318" rtl="0" eaLnBrk="1" latinLnBrk="0" hangingPunct="1">
        <a:lnSpc>
          <a:spcPct val="120000"/>
        </a:lnSpc>
        <a:spcBef>
          <a:spcPts val="499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914318" rtl="0" eaLnBrk="1" latinLnBrk="0" hangingPunct="1">
        <a:lnSpc>
          <a:spcPct val="120000"/>
        </a:lnSpc>
        <a:spcBef>
          <a:spcPts val="499"/>
        </a:spcBef>
        <a:buFont typeface="Arial" panose="020B0604020202020204" pitchFamily="34" charset="0"/>
        <a:buNone/>
        <a:defRPr sz="10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4pPr>
      <a:lvl5pPr marL="0" indent="0" algn="l" defTabSz="914318" rtl="0" eaLnBrk="1" latinLnBrk="0" hangingPunct="1">
        <a:lnSpc>
          <a:spcPct val="120000"/>
        </a:lnSpc>
        <a:spcBef>
          <a:spcPts val="499"/>
        </a:spcBef>
        <a:buFont typeface="Arial" panose="020B0604020202020204" pitchFamily="34" charset="0"/>
        <a:buNone/>
        <a:defRPr sz="1000" kern="1200" baseline="0">
          <a:solidFill>
            <a:schemeClr val="tx1">
              <a:alpha val="50000"/>
            </a:schemeClr>
          </a:solidFill>
          <a:latin typeface="+mn-lt"/>
          <a:ea typeface="+mn-ea"/>
          <a:cs typeface="+mn-cs"/>
        </a:defRPr>
      </a:lvl5pPr>
      <a:lvl6pPr marL="2514374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34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692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850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59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18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78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36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94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53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12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71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0" pos="3840">
          <p15:clr>
            <a:srgbClr val="F26B43"/>
          </p15:clr>
        </p15:guide>
        <p15:guide id="1" orient="horz" pos="1162" userDrawn="1">
          <p15:clr>
            <a:srgbClr val="F26B43"/>
          </p15:clr>
        </p15:guide>
        <p15:guide id="28" pos="370" userDrawn="1">
          <p15:clr>
            <a:srgbClr val="F26B43"/>
          </p15:clr>
        </p15:guide>
        <p15:guide id="29" pos="7320" userDrawn="1">
          <p15:clr>
            <a:srgbClr val="F26B43"/>
          </p15:clr>
        </p15:guide>
        <p15:guide id="48" pos="1141" userDrawn="1">
          <p15:clr>
            <a:srgbClr val="F26B43"/>
          </p15:clr>
        </p15:guide>
        <p15:guide id="51" orient="horz" pos="414" userDrawn="1">
          <p15:clr>
            <a:srgbClr val="F26B43"/>
          </p15:clr>
        </p15:guide>
        <p15:guide id="52" pos="4339" userDrawn="1">
          <p15:clr>
            <a:srgbClr val="F26B43"/>
          </p15:clr>
        </p15:guide>
        <p15:guide id="53" pos="467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0.png"/><Relationship Id="rId5" Type="http://schemas.openxmlformats.org/officeDocument/2006/relationships/image" Target="../media/image160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8.png"/><Relationship Id="rId4" Type="http://schemas.openxmlformats.org/officeDocument/2006/relationships/image" Target="../media/image4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4" Type="http://schemas.openxmlformats.org/officeDocument/2006/relationships/comments" Target="../comments/commen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4" Type="http://schemas.openxmlformats.org/officeDocument/2006/relationships/comments" Target="../comments/commen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4" Type="http://schemas.openxmlformats.org/officeDocument/2006/relationships/comments" Target="../comments/commen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Relationship Id="rId4" Type="http://schemas.openxmlformats.org/officeDocument/2006/relationships/comments" Target="../comments/commen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0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ladsholder til billede 33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endParaRPr lang="da-DK" dirty="0"/>
          </a:p>
        </p:txBody>
      </p:sp>
      <p:sp>
        <p:nvSpPr>
          <p:cNvPr id="7" name="Pladsholder til tekst 6"/>
          <p:cNvSpPr>
            <a:spLocks noGrp="1"/>
          </p:cNvSpPr>
          <p:nvPr>
            <p:ph type="body" sz="quarter" idx="12"/>
          </p:nvPr>
        </p:nvSpPr>
        <p:spPr/>
        <p:txBody>
          <a:bodyPr rtlCol="0"/>
          <a:lstStyle/>
          <a:p>
            <a:pPr rtl="0"/>
            <a:endParaRPr lang="da-DK"/>
          </a:p>
        </p:txBody>
      </p:sp>
      <p:grpSp>
        <p:nvGrpSpPr>
          <p:cNvPr id="35" name="Gruppe 34"/>
          <p:cNvGrpSpPr/>
          <p:nvPr/>
        </p:nvGrpSpPr>
        <p:grpSpPr>
          <a:xfrm>
            <a:off x="5489575" y="5903913"/>
            <a:ext cx="1243013" cy="815976"/>
            <a:chOff x="5489575" y="5903913"/>
            <a:chExt cx="1243013" cy="815976"/>
          </a:xfrm>
        </p:grpSpPr>
        <p:sp>
          <p:nvSpPr>
            <p:cNvPr id="36" name="AutoShape 165"/>
            <p:cNvSpPr>
              <a:spLocks noChangeAspect="1" noChangeArrowheads="1" noTextEdit="1"/>
            </p:cNvSpPr>
            <p:nvPr/>
          </p:nvSpPr>
          <p:spPr bwMode="auto">
            <a:xfrm>
              <a:off x="5492750" y="5903913"/>
              <a:ext cx="1236663" cy="815975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7" name="Freeform 167"/>
            <p:cNvSpPr>
              <a:spLocks noEditPoints="1"/>
            </p:cNvSpPr>
            <p:nvPr/>
          </p:nvSpPr>
          <p:spPr bwMode="auto">
            <a:xfrm>
              <a:off x="5489575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8" name="Freeform 168"/>
            <p:cNvSpPr>
              <a:spLocks noEditPoints="1"/>
            </p:cNvSpPr>
            <p:nvPr/>
          </p:nvSpPr>
          <p:spPr bwMode="auto">
            <a:xfrm>
              <a:off x="5570538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9" name="Freeform 169"/>
            <p:cNvSpPr>
              <a:spLocks/>
            </p:cNvSpPr>
            <p:nvPr/>
          </p:nvSpPr>
          <p:spPr bwMode="auto">
            <a:xfrm>
              <a:off x="5654675" y="6526213"/>
              <a:ext cx="44450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0" name="Freeform 170"/>
            <p:cNvSpPr>
              <a:spLocks noEditPoints="1"/>
            </p:cNvSpPr>
            <p:nvPr/>
          </p:nvSpPr>
          <p:spPr bwMode="auto">
            <a:xfrm>
              <a:off x="5726113" y="6526213"/>
              <a:ext cx="46038" cy="6350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1" name="Freeform 171"/>
            <p:cNvSpPr>
              <a:spLocks noEditPoints="1"/>
            </p:cNvSpPr>
            <p:nvPr/>
          </p:nvSpPr>
          <p:spPr bwMode="auto">
            <a:xfrm>
              <a:off x="5799138" y="6526213"/>
              <a:ext cx="50800" cy="65088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2" name="Freeform 172"/>
            <p:cNvSpPr>
              <a:spLocks noEditPoints="1"/>
            </p:cNvSpPr>
            <p:nvPr/>
          </p:nvSpPr>
          <p:spPr bwMode="auto">
            <a:xfrm>
              <a:off x="5878513" y="6526213"/>
              <a:ext cx="47625" cy="6350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3" name="Freeform 173"/>
            <p:cNvSpPr>
              <a:spLocks/>
            </p:cNvSpPr>
            <p:nvPr/>
          </p:nvSpPr>
          <p:spPr bwMode="auto">
            <a:xfrm>
              <a:off x="5951538" y="6526213"/>
              <a:ext cx="50800" cy="65088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4" name="Freeform 174"/>
            <p:cNvSpPr>
              <a:spLocks/>
            </p:cNvSpPr>
            <p:nvPr/>
          </p:nvSpPr>
          <p:spPr bwMode="auto">
            <a:xfrm>
              <a:off x="6070600" y="6526213"/>
              <a:ext cx="49213" cy="65088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5" name="Freeform 175"/>
            <p:cNvSpPr>
              <a:spLocks/>
            </p:cNvSpPr>
            <p:nvPr/>
          </p:nvSpPr>
          <p:spPr bwMode="auto">
            <a:xfrm>
              <a:off x="6146800" y="6526213"/>
              <a:ext cx="50800" cy="6350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6" name="Freeform 176"/>
            <p:cNvSpPr>
              <a:spLocks/>
            </p:cNvSpPr>
            <p:nvPr/>
          </p:nvSpPr>
          <p:spPr bwMode="auto">
            <a:xfrm>
              <a:off x="6224588" y="6526213"/>
              <a:ext cx="15875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7" name="Freeform 177"/>
            <p:cNvSpPr>
              <a:spLocks/>
            </p:cNvSpPr>
            <p:nvPr/>
          </p:nvSpPr>
          <p:spPr bwMode="auto">
            <a:xfrm>
              <a:off x="6265863" y="6526213"/>
              <a:ext cx="57150" cy="6350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8" name="Freeform 178"/>
            <p:cNvSpPr>
              <a:spLocks/>
            </p:cNvSpPr>
            <p:nvPr/>
          </p:nvSpPr>
          <p:spPr bwMode="auto">
            <a:xfrm>
              <a:off x="6346825" y="6526213"/>
              <a:ext cx="42863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9" name="Freeform 179"/>
            <p:cNvSpPr>
              <a:spLocks noEditPoints="1"/>
            </p:cNvSpPr>
            <p:nvPr/>
          </p:nvSpPr>
          <p:spPr bwMode="auto">
            <a:xfrm>
              <a:off x="6416675" y="6526213"/>
              <a:ext cx="52388" cy="6350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0" name="Freeform 180"/>
            <p:cNvSpPr>
              <a:spLocks/>
            </p:cNvSpPr>
            <p:nvPr/>
          </p:nvSpPr>
          <p:spPr bwMode="auto">
            <a:xfrm>
              <a:off x="6491288" y="6526213"/>
              <a:ext cx="50800" cy="65088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1" name="Freeform 181"/>
            <p:cNvSpPr>
              <a:spLocks/>
            </p:cNvSpPr>
            <p:nvPr/>
          </p:nvSpPr>
          <p:spPr bwMode="auto">
            <a:xfrm>
              <a:off x="6565900" y="6526213"/>
              <a:ext cx="17463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2" name="Freeform 182"/>
            <p:cNvSpPr>
              <a:spLocks/>
            </p:cNvSpPr>
            <p:nvPr/>
          </p:nvSpPr>
          <p:spPr bwMode="auto">
            <a:xfrm>
              <a:off x="6610350" y="6526213"/>
              <a:ext cx="49213" cy="6350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3" name="Freeform 183"/>
            <p:cNvSpPr>
              <a:spLocks/>
            </p:cNvSpPr>
            <p:nvPr/>
          </p:nvSpPr>
          <p:spPr bwMode="auto">
            <a:xfrm>
              <a:off x="6677025" y="6526213"/>
              <a:ext cx="55563" cy="6350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4" name="Freeform 184"/>
            <p:cNvSpPr>
              <a:spLocks noEditPoints="1"/>
            </p:cNvSpPr>
            <p:nvPr/>
          </p:nvSpPr>
          <p:spPr bwMode="auto">
            <a:xfrm>
              <a:off x="5861050" y="6657976"/>
              <a:ext cx="41275" cy="61913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5" name="Freeform 185"/>
            <p:cNvSpPr>
              <a:spLocks/>
            </p:cNvSpPr>
            <p:nvPr/>
          </p:nvSpPr>
          <p:spPr bwMode="auto">
            <a:xfrm>
              <a:off x="5937250" y="6657976"/>
              <a:ext cx="38100" cy="61913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6" name="Freeform 186"/>
            <p:cNvSpPr>
              <a:spLocks/>
            </p:cNvSpPr>
            <p:nvPr/>
          </p:nvSpPr>
          <p:spPr bwMode="auto">
            <a:xfrm>
              <a:off x="60055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7" name="Freeform 187"/>
            <p:cNvSpPr>
              <a:spLocks/>
            </p:cNvSpPr>
            <p:nvPr/>
          </p:nvSpPr>
          <p:spPr bwMode="auto">
            <a:xfrm>
              <a:off x="6083300" y="6657976"/>
              <a:ext cx="55563" cy="61913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8" name="Freeform 188"/>
            <p:cNvSpPr>
              <a:spLocks noEditPoints="1"/>
            </p:cNvSpPr>
            <p:nvPr/>
          </p:nvSpPr>
          <p:spPr bwMode="auto">
            <a:xfrm>
              <a:off x="6167438" y="6657976"/>
              <a:ext cx="49213" cy="61913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9" name="Freeform 189"/>
            <p:cNvSpPr>
              <a:spLocks noEditPoints="1"/>
            </p:cNvSpPr>
            <p:nvPr/>
          </p:nvSpPr>
          <p:spPr bwMode="auto">
            <a:xfrm>
              <a:off x="6246813" y="6657976"/>
              <a:ext cx="42863" cy="61913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0" name="Freeform 190"/>
            <p:cNvSpPr>
              <a:spLocks/>
            </p:cNvSpPr>
            <p:nvPr/>
          </p:nvSpPr>
          <p:spPr bwMode="auto">
            <a:xfrm>
              <a:off x="63230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1" name="Freeform 191"/>
            <p:cNvSpPr>
              <a:spLocks noEditPoints="1"/>
            </p:cNvSpPr>
            <p:nvPr/>
          </p:nvSpPr>
          <p:spPr bwMode="auto">
            <a:xfrm>
              <a:off x="5489575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2" name="Freeform 192"/>
            <p:cNvSpPr>
              <a:spLocks noEditPoints="1"/>
            </p:cNvSpPr>
            <p:nvPr/>
          </p:nvSpPr>
          <p:spPr bwMode="auto">
            <a:xfrm>
              <a:off x="5570538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3" name="Freeform 193"/>
            <p:cNvSpPr>
              <a:spLocks/>
            </p:cNvSpPr>
            <p:nvPr/>
          </p:nvSpPr>
          <p:spPr bwMode="auto">
            <a:xfrm>
              <a:off x="5654675" y="6526213"/>
              <a:ext cx="44450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4" name="Freeform 194"/>
            <p:cNvSpPr>
              <a:spLocks noEditPoints="1"/>
            </p:cNvSpPr>
            <p:nvPr/>
          </p:nvSpPr>
          <p:spPr bwMode="auto">
            <a:xfrm>
              <a:off x="5726113" y="6526213"/>
              <a:ext cx="46038" cy="6350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5" name="Freeform 195"/>
            <p:cNvSpPr>
              <a:spLocks noEditPoints="1"/>
            </p:cNvSpPr>
            <p:nvPr/>
          </p:nvSpPr>
          <p:spPr bwMode="auto">
            <a:xfrm>
              <a:off x="5799138" y="6526213"/>
              <a:ext cx="50800" cy="65088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6" name="Freeform 196"/>
            <p:cNvSpPr>
              <a:spLocks noEditPoints="1"/>
            </p:cNvSpPr>
            <p:nvPr/>
          </p:nvSpPr>
          <p:spPr bwMode="auto">
            <a:xfrm>
              <a:off x="5878513" y="6526213"/>
              <a:ext cx="47625" cy="6350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7" name="Freeform 197"/>
            <p:cNvSpPr>
              <a:spLocks/>
            </p:cNvSpPr>
            <p:nvPr/>
          </p:nvSpPr>
          <p:spPr bwMode="auto">
            <a:xfrm>
              <a:off x="5951538" y="6526213"/>
              <a:ext cx="50800" cy="65088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8" name="Freeform 198"/>
            <p:cNvSpPr>
              <a:spLocks/>
            </p:cNvSpPr>
            <p:nvPr/>
          </p:nvSpPr>
          <p:spPr bwMode="auto">
            <a:xfrm>
              <a:off x="6070600" y="6526213"/>
              <a:ext cx="49213" cy="65088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9" name="Freeform 199"/>
            <p:cNvSpPr>
              <a:spLocks/>
            </p:cNvSpPr>
            <p:nvPr/>
          </p:nvSpPr>
          <p:spPr bwMode="auto">
            <a:xfrm>
              <a:off x="6146800" y="6526213"/>
              <a:ext cx="50800" cy="6350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0" name="Freeform 200"/>
            <p:cNvSpPr>
              <a:spLocks/>
            </p:cNvSpPr>
            <p:nvPr/>
          </p:nvSpPr>
          <p:spPr bwMode="auto">
            <a:xfrm>
              <a:off x="6224588" y="6526213"/>
              <a:ext cx="15875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1" name="Freeform 201"/>
            <p:cNvSpPr>
              <a:spLocks/>
            </p:cNvSpPr>
            <p:nvPr/>
          </p:nvSpPr>
          <p:spPr bwMode="auto">
            <a:xfrm>
              <a:off x="6265863" y="6526213"/>
              <a:ext cx="57150" cy="6350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2" name="Freeform 202"/>
            <p:cNvSpPr>
              <a:spLocks/>
            </p:cNvSpPr>
            <p:nvPr/>
          </p:nvSpPr>
          <p:spPr bwMode="auto">
            <a:xfrm>
              <a:off x="6346825" y="6526213"/>
              <a:ext cx="42863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3" name="Freeform 203"/>
            <p:cNvSpPr>
              <a:spLocks noEditPoints="1"/>
            </p:cNvSpPr>
            <p:nvPr/>
          </p:nvSpPr>
          <p:spPr bwMode="auto">
            <a:xfrm>
              <a:off x="6416675" y="6526213"/>
              <a:ext cx="52388" cy="6350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4" name="Freeform 204"/>
            <p:cNvSpPr>
              <a:spLocks/>
            </p:cNvSpPr>
            <p:nvPr/>
          </p:nvSpPr>
          <p:spPr bwMode="auto">
            <a:xfrm>
              <a:off x="6491288" y="6526213"/>
              <a:ext cx="50800" cy="65088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5" name="Freeform 205"/>
            <p:cNvSpPr>
              <a:spLocks/>
            </p:cNvSpPr>
            <p:nvPr/>
          </p:nvSpPr>
          <p:spPr bwMode="auto">
            <a:xfrm>
              <a:off x="6565900" y="6526213"/>
              <a:ext cx="17463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6" name="Freeform 206"/>
            <p:cNvSpPr>
              <a:spLocks/>
            </p:cNvSpPr>
            <p:nvPr/>
          </p:nvSpPr>
          <p:spPr bwMode="auto">
            <a:xfrm>
              <a:off x="6610350" y="6526213"/>
              <a:ext cx="49213" cy="6350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7" name="Freeform 207"/>
            <p:cNvSpPr>
              <a:spLocks/>
            </p:cNvSpPr>
            <p:nvPr/>
          </p:nvSpPr>
          <p:spPr bwMode="auto">
            <a:xfrm>
              <a:off x="6677025" y="6526213"/>
              <a:ext cx="55563" cy="6350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8" name="Freeform 208"/>
            <p:cNvSpPr>
              <a:spLocks noEditPoints="1"/>
            </p:cNvSpPr>
            <p:nvPr/>
          </p:nvSpPr>
          <p:spPr bwMode="auto">
            <a:xfrm>
              <a:off x="5861050" y="6657976"/>
              <a:ext cx="41275" cy="61913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9" name="Freeform 209"/>
            <p:cNvSpPr>
              <a:spLocks/>
            </p:cNvSpPr>
            <p:nvPr/>
          </p:nvSpPr>
          <p:spPr bwMode="auto">
            <a:xfrm>
              <a:off x="5937250" y="6657976"/>
              <a:ext cx="38100" cy="61913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0" name="Freeform 210"/>
            <p:cNvSpPr>
              <a:spLocks/>
            </p:cNvSpPr>
            <p:nvPr/>
          </p:nvSpPr>
          <p:spPr bwMode="auto">
            <a:xfrm>
              <a:off x="60055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1" name="Freeform 211"/>
            <p:cNvSpPr>
              <a:spLocks/>
            </p:cNvSpPr>
            <p:nvPr/>
          </p:nvSpPr>
          <p:spPr bwMode="auto">
            <a:xfrm>
              <a:off x="6083300" y="6657976"/>
              <a:ext cx="55563" cy="61913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2" name="Freeform 212"/>
            <p:cNvSpPr>
              <a:spLocks noEditPoints="1"/>
            </p:cNvSpPr>
            <p:nvPr/>
          </p:nvSpPr>
          <p:spPr bwMode="auto">
            <a:xfrm>
              <a:off x="6167438" y="6657976"/>
              <a:ext cx="49213" cy="61913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3" name="Freeform 213"/>
            <p:cNvSpPr>
              <a:spLocks noEditPoints="1"/>
            </p:cNvSpPr>
            <p:nvPr/>
          </p:nvSpPr>
          <p:spPr bwMode="auto">
            <a:xfrm>
              <a:off x="6246813" y="6657976"/>
              <a:ext cx="42863" cy="61913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4" name="Freeform 214"/>
            <p:cNvSpPr>
              <a:spLocks/>
            </p:cNvSpPr>
            <p:nvPr/>
          </p:nvSpPr>
          <p:spPr bwMode="auto">
            <a:xfrm>
              <a:off x="63230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5" name="Freeform 215"/>
            <p:cNvSpPr>
              <a:spLocks/>
            </p:cNvSpPr>
            <p:nvPr/>
          </p:nvSpPr>
          <p:spPr bwMode="auto">
            <a:xfrm>
              <a:off x="6083300" y="5922963"/>
              <a:ext cx="209550" cy="411163"/>
            </a:xfrm>
            <a:custGeom>
              <a:avLst/>
              <a:gdLst>
                <a:gd name="T0" fmla="*/ 77 w 77"/>
                <a:gd name="T1" fmla="*/ 123 h 151"/>
                <a:gd name="T2" fmla="*/ 61 w 77"/>
                <a:gd name="T3" fmla="*/ 115 h 151"/>
                <a:gd name="T4" fmla="*/ 46 w 77"/>
                <a:gd name="T5" fmla="*/ 52 h 151"/>
                <a:gd name="T6" fmla="*/ 54 w 77"/>
                <a:gd name="T7" fmla="*/ 0 h 151"/>
                <a:gd name="T8" fmla="*/ 53 w 77"/>
                <a:gd name="T9" fmla="*/ 0 h 151"/>
                <a:gd name="T10" fmla="*/ 30 w 77"/>
                <a:gd name="T11" fmla="*/ 57 h 151"/>
                <a:gd name="T12" fmla="*/ 45 w 77"/>
                <a:gd name="T13" fmla="*/ 151 h 151"/>
                <a:gd name="T14" fmla="*/ 77 w 77"/>
                <a:gd name="T15" fmla="*/ 123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" h="151">
                  <a:moveTo>
                    <a:pt x="77" y="123"/>
                  </a:moveTo>
                  <a:cubicBezTo>
                    <a:pt x="73" y="121"/>
                    <a:pt x="68" y="119"/>
                    <a:pt x="61" y="115"/>
                  </a:cubicBezTo>
                  <a:cubicBezTo>
                    <a:pt x="40" y="103"/>
                    <a:pt x="34" y="84"/>
                    <a:pt x="46" y="52"/>
                  </a:cubicBezTo>
                  <a:cubicBezTo>
                    <a:pt x="52" y="33"/>
                    <a:pt x="56" y="17"/>
                    <a:pt x="54" y="0"/>
                  </a:cubicBezTo>
                  <a:cubicBezTo>
                    <a:pt x="54" y="0"/>
                    <a:pt x="53" y="0"/>
                    <a:pt x="53" y="0"/>
                  </a:cubicBezTo>
                  <a:cubicBezTo>
                    <a:pt x="52" y="21"/>
                    <a:pt x="44" y="34"/>
                    <a:pt x="30" y="57"/>
                  </a:cubicBezTo>
                  <a:cubicBezTo>
                    <a:pt x="0" y="105"/>
                    <a:pt x="31" y="140"/>
                    <a:pt x="45" y="151"/>
                  </a:cubicBezTo>
                  <a:cubicBezTo>
                    <a:pt x="58" y="144"/>
                    <a:pt x="69" y="135"/>
                    <a:pt x="77" y="12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6" name="Freeform 216"/>
            <p:cNvSpPr>
              <a:spLocks/>
            </p:cNvSpPr>
            <p:nvPr/>
          </p:nvSpPr>
          <p:spPr bwMode="auto">
            <a:xfrm>
              <a:off x="5961063" y="5911851"/>
              <a:ext cx="252413" cy="446088"/>
            </a:xfrm>
            <a:custGeom>
              <a:avLst/>
              <a:gdLst>
                <a:gd name="T0" fmla="*/ 61 w 93"/>
                <a:gd name="T1" fmla="*/ 59 h 164"/>
                <a:gd name="T2" fmla="*/ 93 w 93"/>
                <a:gd name="T3" fmla="*/ 1 h 164"/>
                <a:gd name="T4" fmla="*/ 93 w 93"/>
                <a:gd name="T5" fmla="*/ 0 h 164"/>
                <a:gd name="T6" fmla="*/ 39 w 93"/>
                <a:gd name="T7" fmla="*/ 58 h 164"/>
                <a:gd name="T8" fmla="*/ 12 w 93"/>
                <a:gd name="T9" fmla="*/ 154 h 164"/>
                <a:gd name="T10" fmla="*/ 51 w 93"/>
                <a:gd name="T11" fmla="*/ 164 h 164"/>
                <a:gd name="T12" fmla="*/ 60 w 93"/>
                <a:gd name="T13" fmla="*/ 163 h 164"/>
                <a:gd name="T14" fmla="*/ 61 w 93"/>
                <a:gd name="T15" fmla="*/ 59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64">
                  <a:moveTo>
                    <a:pt x="61" y="59"/>
                  </a:moveTo>
                  <a:cubicBezTo>
                    <a:pt x="84" y="32"/>
                    <a:pt x="92" y="19"/>
                    <a:pt x="93" y="1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7" y="23"/>
                    <a:pt x="74" y="34"/>
                    <a:pt x="39" y="58"/>
                  </a:cubicBezTo>
                  <a:cubicBezTo>
                    <a:pt x="0" y="83"/>
                    <a:pt x="2" y="127"/>
                    <a:pt x="12" y="154"/>
                  </a:cubicBezTo>
                  <a:cubicBezTo>
                    <a:pt x="24" y="160"/>
                    <a:pt x="37" y="164"/>
                    <a:pt x="51" y="164"/>
                  </a:cubicBezTo>
                  <a:cubicBezTo>
                    <a:pt x="54" y="164"/>
                    <a:pt x="57" y="164"/>
                    <a:pt x="60" y="163"/>
                  </a:cubicBezTo>
                  <a:cubicBezTo>
                    <a:pt x="33" y="122"/>
                    <a:pt x="35" y="90"/>
                    <a:pt x="61" y="5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7" name="Freeform 217"/>
            <p:cNvSpPr>
              <a:spLocks/>
            </p:cNvSpPr>
            <p:nvPr/>
          </p:nvSpPr>
          <p:spPr bwMode="auto">
            <a:xfrm>
              <a:off x="5864225" y="5907088"/>
              <a:ext cx="336550" cy="361950"/>
            </a:xfrm>
            <a:custGeom>
              <a:avLst/>
              <a:gdLst>
                <a:gd name="T0" fmla="*/ 83 w 124"/>
                <a:gd name="T1" fmla="*/ 41 h 133"/>
                <a:gd name="T2" fmla="*/ 124 w 124"/>
                <a:gd name="T3" fmla="*/ 0 h 133"/>
                <a:gd name="T4" fmla="*/ 124 w 124"/>
                <a:gd name="T5" fmla="*/ 0 h 133"/>
                <a:gd name="T6" fmla="*/ 52 w 124"/>
                <a:gd name="T7" fmla="*/ 32 h 133"/>
                <a:gd name="T8" fmla="*/ 2 w 124"/>
                <a:gd name="T9" fmla="*/ 64 h 133"/>
                <a:gd name="T10" fmla="*/ 0 w 124"/>
                <a:gd name="T11" fmla="*/ 79 h 133"/>
                <a:gd name="T12" fmla="*/ 20 w 124"/>
                <a:gd name="T13" fmla="*/ 133 h 133"/>
                <a:gd name="T14" fmla="*/ 83 w 124"/>
                <a:gd name="T15" fmla="*/ 4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33">
                  <a:moveTo>
                    <a:pt x="83" y="41"/>
                  </a:moveTo>
                  <a:cubicBezTo>
                    <a:pt x="109" y="30"/>
                    <a:pt x="121" y="13"/>
                    <a:pt x="124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2" y="23"/>
                    <a:pt x="90" y="27"/>
                    <a:pt x="52" y="32"/>
                  </a:cubicBezTo>
                  <a:cubicBezTo>
                    <a:pt x="30" y="35"/>
                    <a:pt x="12" y="48"/>
                    <a:pt x="2" y="64"/>
                  </a:cubicBezTo>
                  <a:cubicBezTo>
                    <a:pt x="1" y="69"/>
                    <a:pt x="0" y="74"/>
                    <a:pt x="0" y="79"/>
                  </a:cubicBezTo>
                  <a:cubicBezTo>
                    <a:pt x="0" y="99"/>
                    <a:pt x="8" y="118"/>
                    <a:pt x="20" y="133"/>
                  </a:cubicBezTo>
                  <a:cubicBezTo>
                    <a:pt x="19" y="68"/>
                    <a:pt x="52" y="54"/>
                    <a:pt x="83" y="4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</p:spTree>
    <p:extLst>
      <p:ext uri="{BB962C8B-B14F-4D97-AF65-F5344CB8AC3E}">
        <p14:creationId xmlns:p14="http://schemas.microsoft.com/office/powerpoint/2010/main" val="22906726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10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3" y="379787"/>
            <a:ext cx="6145023" cy="1621619"/>
          </a:xfrm>
        </p:spPr>
        <p:txBody>
          <a:bodyPr rtlCol="0"/>
          <a:lstStyle/>
          <a:p>
            <a:pPr rtl="0"/>
            <a:r>
              <a:rPr lang="en-GB" dirty="0"/>
              <a:t>Initial MPPT implementation</a:t>
            </a:r>
            <a:endParaRPr lang="da-DK" dirty="0">
              <a:solidFill>
                <a:schemeClr val="accent4"/>
              </a:solidFill>
            </a:endParaRPr>
          </a:p>
        </p:txBody>
      </p:sp>
      <p:sp>
        <p:nvSpPr>
          <p:cNvPr id="8" name="Tekstfelt 12">
            <a:extLst>
              <a:ext uri="{FF2B5EF4-FFF2-40B4-BE49-F238E27FC236}">
                <a16:creationId xmlns:a16="http://schemas.microsoft.com/office/drawing/2014/main" id="{34A3FECA-4C64-46CB-9184-57E3524814E6}"/>
              </a:ext>
            </a:extLst>
          </p:cNvPr>
          <p:cNvSpPr txBox="1"/>
          <p:nvPr/>
        </p:nvSpPr>
        <p:spPr>
          <a:xfrm>
            <a:off x="7251676" y="5312301"/>
            <a:ext cx="45253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 err="1"/>
              <a:t>Finite</a:t>
            </a:r>
            <a:r>
              <a:rPr lang="es-ES" sz="1600" dirty="0"/>
              <a:t> </a:t>
            </a:r>
            <a:r>
              <a:rPr lang="es-ES" sz="1600" dirty="0" err="1"/>
              <a:t>state</a:t>
            </a:r>
            <a:r>
              <a:rPr lang="es-ES" sz="1600" dirty="0"/>
              <a:t> machine </a:t>
            </a:r>
            <a:r>
              <a:rPr lang="es-ES" sz="1600" dirty="0" err="1"/>
              <a:t>for</a:t>
            </a:r>
            <a:r>
              <a:rPr lang="es-ES" sz="1600" dirty="0"/>
              <a:t> P&amp;O </a:t>
            </a:r>
            <a:r>
              <a:rPr lang="es-ES" sz="1600" dirty="0" err="1"/>
              <a:t>algorithm</a:t>
            </a:r>
            <a:endParaRPr lang="en-US" sz="1600" dirty="0"/>
          </a:p>
        </p:txBody>
      </p:sp>
      <p:sp>
        <p:nvSpPr>
          <p:cNvPr id="11" name="Tekstfelt 3">
            <a:extLst>
              <a:ext uri="{FF2B5EF4-FFF2-40B4-BE49-F238E27FC236}">
                <a16:creationId xmlns:a16="http://schemas.microsoft.com/office/drawing/2014/main" id="{3F490589-52DB-4CA8-9981-25171B93863D}"/>
              </a:ext>
            </a:extLst>
          </p:cNvPr>
          <p:cNvSpPr txBox="1"/>
          <p:nvPr/>
        </p:nvSpPr>
        <p:spPr>
          <a:xfrm>
            <a:off x="587373" y="4635476"/>
            <a:ext cx="614502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r>
              <a:rPr lang="es-ES" sz="1600" spc="300" dirty="0" err="1"/>
              <a:t>Problems</a:t>
            </a:r>
            <a:r>
              <a:rPr lang="es-ES" sz="1600" spc="300" dirty="0"/>
              <a:t>:</a:t>
            </a:r>
            <a:endParaRPr lang="da-DK" sz="1600" b="1" spc="300" dirty="0"/>
          </a:p>
          <a:p>
            <a:pPr rtl="0"/>
            <a:endParaRPr lang="da-DK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/>
              <a:t>“If/else” structure difficult to find errors</a:t>
            </a:r>
          </a:p>
          <a:p>
            <a:pPr rtl="0"/>
            <a:r>
              <a:rPr lang="en-GB" sz="1600" spc="300" dirty="0"/>
              <a:t> 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 Variable step required more complex code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44C865D-79B7-49D3-994E-B87D7B58E0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7837" y="1781642"/>
            <a:ext cx="3815968" cy="2988409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3500000" scaled="1"/>
            <a:tileRect/>
          </a:gradFill>
          <a:ln w="22225">
            <a:solidFill>
              <a:schemeClr val="tx1"/>
            </a:solidFill>
          </a:ln>
        </p:spPr>
      </p:pic>
      <p:sp>
        <p:nvSpPr>
          <p:cNvPr id="6" name="Elipse 5">
            <a:extLst>
              <a:ext uri="{FF2B5EF4-FFF2-40B4-BE49-F238E27FC236}">
                <a16:creationId xmlns:a16="http://schemas.microsoft.com/office/drawing/2014/main" id="{8DD5BBDB-2A0B-4264-A669-4866C32757C3}"/>
              </a:ext>
            </a:extLst>
          </p:cNvPr>
          <p:cNvSpPr/>
          <p:nvPr/>
        </p:nvSpPr>
        <p:spPr>
          <a:xfrm>
            <a:off x="2954215" y="3275847"/>
            <a:ext cx="2823073" cy="200796"/>
          </a:xfrm>
          <a:prstGeom prst="ellipse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EFC66B50-1CC8-4BD4-A933-3FF1B1E81174}"/>
              </a:ext>
            </a:extLst>
          </p:cNvPr>
          <p:cNvCxnSpPr>
            <a:cxnSpLocks/>
          </p:cNvCxnSpPr>
          <p:nvPr/>
        </p:nvCxnSpPr>
        <p:spPr>
          <a:xfrm>
            <a:off x="2371411" y="3096484"/>
            <a:ext cx="582804" cy="27961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uadroTexto 11">
            <a:extLst>
              <a:ext uri="{FF2B5EF4-FFF2-40B4-BE49-F238E27FC236}">
                <a16:creationId xmlns:a16="http://schemas.microsoft.com/office/drawing/2014/main" id="{8C11AEED-18EB-4C68-8EAD-0C61D8B792CF}"/>
              </a:ext>
            </a:extLst>
          </p:cNvPr>
          <p:cNvSpPr txBox="1"/>
          <p:nvPr/>
        </p:nvSpPr>
        <p:spPr>
          <a:xfrm>
            <a:off x="262834" y="1942322"/>
            <a:ext cx="231679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spc="300" dirty="0" err="1"/>
              <a:t>When</a:t>
            </a:r>
            <a:r>
              <a:rPr lang="es-ES" b="1" spc="300" dirty="0"/>
              <a:t> </a:t>
            </a:r>
            <a:r>
              <a:rPr lang="es-ES" b="1" spc="300" dirty="0" err="1"/>
              <a:t>crossing</a:t>
            </a:r>
            <a:r>
              <a:rPr lang="es-ES" b="1" spc="300" dirty="0"/>
              <a:t> </a:t>
            </a:r>
            <a:r>
              <a:rPr lang="es-ES" b="1" spc="300" dirty="0" err="1"/>
              <a:t>the</a:t>
            </a:r>
            <a:r>
              <a:rPr lang="es-ES" b="1" spc="300" dirty="0"/>
              <a:t> MPP </a:t>
            </a:r>
            <a:r>
              <a:rPr lang="es-ES" b="1" spc="300" dirty="0" err="1"/>
              <a:t>the</a:t>
            </a:r>
            <a:r>
              <a:rPr lang="es-ES" b="1" spc="300" dirty="0"/>
              <a:t> control variable </a:t>
            </a:r>
            <a:r>
              <a:rPr lang="es-ES" b="1" spc="300" dirty="0" err="1"/>
              <a:t>is</a:t>
            </a:r>
            <a:r>
              <a:rPr lang="es-ES" b="1" spc="300" dirty="0"/>
              <a:t> </a:t>
            </a:r>
            <a:r>
              <a:rPr lang="es-ES" b="1" spc="300" dirty="0" err="1"/>
              <a:t>reduced</a:t>
            </a:r>
            <a:r>
              <a:rPr lang="es-ES" b="1" spc="300" dirty="0"/>
              <a:t> </a:t>
            </a:r>
            <a:r>
              <a:rPr lang="es-ES" b="1" spc="300" dirty="0" err="1"/>
              <a:t>to</a:t>
            </a:r>
            <a:r>
              <a:rPr lang="es-ES" b="1" spc="300" dirty="0"/>
              <a:t> </a:t>
            </a:r>
            <a:r>
              <a:rPr lang="es-ES" b="1" spc="300" dirty="0" err="1"/>
              <a:t>half</a:t>
            </a:r>
            <a:r>
              <a:rPr lang="es-ES" b="1" spc="300" dirty="0"/>
              <a:t> </a:t>
            </a:r>
            <a:r>
              <a:rPr lang="es-ES" b="1" spc="300" dirty="0" err="1"/>
              <a:t>of</a:t>
            </a:r>
            <a:r>
              <a:rPr lang="es-ES" b="1" spc="300" dirty="0"/>
              <a:t> </a:t>
            </a:r>
            <a:r>
              <a:rPr lang="es-ES" b="1" spc="300" dirty="0" err="1"/>
              <a:t>its</a:t>
            </a:r>
            <a:r>
              <a:rPr lang="es-ES" b="1" spc="300" dirty="0"/>
              <a:t> </a:t>
            </a:r>
            <a:r>
              <a:rPr lang="es-ES" b="1" spc="300" dirty="0" err="1"/>
              <a:t>value</a:t>
            </a:r>
            <a:r>
              <a:rPr lang="es-ES" b="1" spc="300" dirty="0"/>
              <a:t> </a:t>
            </a:r>
            <a:r>
              <a:rPr lang="es-ES" b="1" spc="300" dirty="0" err="1"/>
              <a:t>iteratively</a:t>
            </a:r>
            <a:r>
              <a:rPr lang="es-ES" b="1" spc="300" dirty="0"/>
              <a:t>!</a:t>
            </a:r>
            <a:endParaRPr lang="da-DK" b="1" spc="300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5298CDC0-2A80-41EE-94D4-0A3976E490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9859" y="1125415"/>
            <a:ext cx="5222105" cy="4186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688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>
            <a:extLst>
              <a:ext uri="{FF2B5EF4-FFF2-40B4-BE49-F238E27FC236}">
                <a16:creationId xmlns:a16="http://schemas.microsoft.com/office/drawing/2014/main" id="{B479FD0A-DE42-4D67-8F9A-6B5E723F04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D8D877B3-D348-4611-9BDB-C5374591D951}" type="slidenum">
              <a:rPr lang="en-US" smtClean="0"/>
              <a:pPr rtl="0"/>
              <a:t>11</a:t>
            </a:fld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B9C98A7-98E7-4079-B0FD-7FDD32D17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4" y="291121"/>
            <a:ext cx="11360786" cy="1281648"/>
          </a:xfrm>
        </p:spPr>
        <p:txBody>
          <a:bodyPr/>
          <a:lstStyle/>
          <a:p>
            <a:r>
              <a:rPr lang="en-US" dirty="0"/>
              <a:t>Fixed vs variable perturb step – Buck Mode</a:t>
            </a:r>
          </a:p>
        </p:txBody>
      </p:sp>
      <p:sp>
        <p:nvSpPr>
          <p:cNvPr id="10" name="Tekstfelt 9">
            <a:extLst>
              <a:ext uri="{FF2B5EF4-FFF2-40B4-BE49-F238E27FC236}">
                <a16:creationId xmlns:a16="http://schemas.microsoft.com/office/drawing/2014/main" id="{09ED0E04-5F96-4036-B8AC-BFCC34957C9B}"/>
              </a:ext>
            </a:extLst>
          </p:cNvPr>
          <p:cNvSpPr txBox="1"/>
          <p:nvPr/>
        </p:nvSpPr>
        <p:spPr>
          <a:xfrm>
            <a:off x="579566" y="5383430"/>
            <a:ext cx="48889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 err="1"/>
              <a:t>Oscillations</a:t>
            </a:r>
            <a:r>
              <a:rPr lang="es-ES" sz="1600" dirty="0"/>
              <a:t> </a:t>
            </a:r>
            <a:r>
              <a:rPr lang="en-US" sz="1600" dirty="0"/>
              <a:t>around the MPP with fixed perturb step </a:t>
            </a:r>
            <a:r>
              <a:rPr lang="es-ES" sz="1600" dirty="0" err="1"/>
              <a:t>under</a:t>
            </a:r>
            <a:r>
              <a:rPr lang="es-ES" sz="1600" dirty="0"/>
              <a:t> STC.</a:t>
            </a:r>
            <a:endParaRPr lang="en-US" sz="1600" dirty="0"/>
          </a:p>
        </p:txBody>
      </p:sp>
      <p:sp>
        <p:nvSpPr>
          <p:cNvPr id="13" name="Tekstfelt 12">
            <a:extLst>
              <a:ext uri="{FF2B5EF4-FFF2-40B4-BE49-F238E27FC236}">
                <a16:creationId xmlns:a16="http://schemas.microsoft.com/office/drawing/2014/main" id="{94F9F3E4-A637-415C-8EBA-7F3B9DD44C26}"/>
              </a:ext>
            </a:extLst>
          </p:cNvPr>
          <p:cNvSpPr txBox="1"/>
          <p:nvPr/>
        </p:nvSpPr>
        <p:spPr>
          <a:xfrm>
            <a:off x="6267767" y="5378510"/>
            <a:ext cx="45253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 err="1"/>
              <a:t>Oscillations</a:t>
            </a:r>
            <a:r>
              <a:rPr lang="es-ES" sz="1600" dirty="0"/>
              <a:t> </a:t>
            </a:r>
            <a:r>
              <a:rPr lang="en-US" sz="1600" dirty="0"/>
              <a:t>around the MPP with variable perturb step </a:t>
            </a:r>
            <a:r>
              <a:rPr lang="es-ES" sz="1600" dirty="0" err="1"/>
              <a:t>under</a:t>
            </a:r>
            <a:r>
              <a:rPr lang="es-ES" sz="1600" dirty="0"/>
              <a:t> STC.</a:t>
            </a:r>
            <a:endParaRPr lang="en-US" sz="1600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CB79DFCB-EE96-4A41-9A1C-06B5530516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712" y="1286909"/>
            <a:ext cx="4050543" cy="4050543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58830019-E78A-4292-AB44-BE098A70B7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286909"/>
            <a:ext cx="4050543" cy="405054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uadroTexto 13">
                <a:extLst>
                  <a:ext uri="{FF2B5EF4-FFF2-40B4-BE49-F238E27FC236}">
                    <a16:creationId xmlns:a16="http://schemas.microsoft.com/office/drawing/2014/main" id="{A6968E02-F677-49A4-A0D3-A6B9A78811FD}"/>
                  </a:ext>
                </a:extLst>
              </p:cNvPr>
              <p:cNvSpPr txBox="1"/>
              <p:nvPr/>
            </p:nvSpPr>
            <p:spPr>
              <a:xfrm>
                <a:off x="1723634" y="6075739"/>
                <a:ext cx="2600857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s-ES" sz="2000" b="0" i="1" smtClean="0">
                              <a:latin typeface="Cambria Math" panose="02040503050406030204" pitchFamily="18" charset="0"/>
                            </a:rPr>
                            <m:t>𝑀𝑃𝑃𝑇</m:t>
                          </m:r>
                        </m:sub>
                      </m:sSub>
                      <m:r>
                        <a:rPr lang="es-ES" sz="2000" b="0" i="1" smtClean="0">
                          <a:latin typeface="Cambria Math" panose="02040503050406030204" pitchFamily="18" charset="0"/>
                        </a:rPr>
                        <m:t>=99.38%</m:t>
                      </m:r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14" name="CuadroTexto 13">
                <a:extLst>
                  <a:ext uri="{FF2B5EF4-FFF2-40B4-BE49-F238E27FC236}">
                    <a16:creationId xmlns:a16="http://schemas.microsoft.com/office/drawing/2014/main" id="{A6968E02-F677-49A4-A0D3-A6B9A78811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3634" y="6075739"/>
                <a:ext cx="2600857" cy="307777"/>
              </a:xfrm>
              <a:prstGeom prst="rect">
                <a:avLst/>
              </a:prstGeom>
              <a:blipFill>
                <a:blip r:embed="rId5"/>
                <a:stretch>
                  <a:fillRect b="-30000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uadroTexto 14">
                <a:extLst>
                  <a:ext uri="{FF2B5EF4-FFF2-40B4-BE49-F238E27FC236}">
                    <a16:creationId xmlns:a16="http://schemas.microsoft.com/office/drawing/2014/main" id="{907AC7C4-C80E-426B-9F6A-05A5C13D1061}"/>
                  </a:ext>
                </a:extLst>
              </p:cNvPr>
              <p:cNvSpPr txBox="1"/>
              <p:nvPr/>
            </p:nvSpPr>
            <p:spPr>
              <a:xfrm>
                <a:off x="7344146" y="6077732"/>
                <a:ext cx="2600857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s-ES" sz="2000" b="0" i="1" smtClean="0">
                              <a:latin typeface="Cambria Math" panose="02040503050406030204" pitchFamily="18" charset="0"/>
                            </a:rPr>
                            <m:t>𝑀𝑃𝑃𝑇</m:t>
                          </m:r>
                        </m:sub>
                      </m:sSub>
                      <m:r>
                        <a:rPr lang="es-ES" sz="2000" b="0" i="1" smtClean="0">
                          <a:latin typeface="Cambria Math" panose="02040503050406030204" pitchFamily="18" charset="0"/>
                        </a:rPr>
                        <m:t>=99.96%</m:t>
                      </m:r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15" name="CuadroTexto 14">
                <a:extLst>
                  <a:ext uri="{FF2B5EF4-FFF2-40B4-BE49-F238E27FC236}">
                    <a16:creationId xmlns:a16="http://schemas.microsoft.com/office/drawing/2014/main" id="{907AC7C4-C80E-426B-9F6A-05A5C13D10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4146" y="6077732"/>
                <a:ext cx="2600857" cy="307777"/>
              </a:xfrm>
              <a:prstGeom prst="rect">
                <a:avLst/>
              </a:prstGeom>
              <a:blipFill>
                <a:blip r:embed="rId6"/>
                <a:stretch>
                  <a:fillRect b="-30000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853221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>
            <a:extLst>
              <a:ext uri="{FF2B5EF4-FFF2-40B4-BE49-F238E27FC236}">
                <a16:creationId xmlns:a16="http://schemas.microsoft.com/office/drawing/2014/main" id="{B479FD0A-DE42-4D67-8F9A-6B5E723F04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D8D877B3-D348-4611-9BDB-C5374591D951}" type="slidenum">
              <a:rPr lang="en-US" smtClean="0"/>
              <a:pPr rtl="0"/>
              <a:t>12</a:t>
            </a:fld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B9C98A7-98E7-4079-B0FD-7FDD32D17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4" y="291121"/>
            <a:ext cx="11360786" cy="1281648"/>
          </a:xfrm>
        </p:spPr>
        <p:txBody>
          <a:bodyPr/>
          <a:lstStyle/>
          <a:p>
            <a:r>
              <a:rPr lang="en-US" dirty="0"/>
              <a:t>Fixed vs variable perturb step – Boost Mode</a:t>
            </a:r>
          </a:p>
        </p:txBody>
      </p:sp>
      <p:sp>
        <p:nvSpPr>
          <p:cNvPr id="10" name="Tekstfelt 9">
            <a:extLst>
              <a:ext uri="{FF2B5EF4-FFF2-40B4-BE49-F238E27FC236}">
                <a16:creationId xmlns:a16="http://schemas.microsoft.com/office/drawing/2014/main" id="{09ED0E04-5F96-4036-B8AC-BFCC34957C9B}"/>
              </a:ext>
            </a:extLst>
          </p:cNvPr>
          <p:cNvSpPr txBox="1"/>
          <p:nvPr/>
        </p:nvSpPr>
        <p:spPr>
          <a:xfrm>
            <a:off x="442571" y="5178948"/>
            <a:ext cx="48889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 err="1"/>
              <a:t>Oscillations</a:t>
            </a:r>
            <a:r>
              <a:rPr lang="es-ES" sz="1600" dirty="0"/>
              <a:t> </a:t>
            </a:r>
            <a:r>
              <a:rPr lang="en-US" sz="1600" dirty="0"/>
              <a:t>around the MPP with fixed perturb step </a:t>
            </a:r>
            <a:r>
              <a:rPr lang="es-ES" sz="1600" dirty="0" err="1"/>
              <a:t>under</a:t>
            </a:r>
            <a:r>
              <a:rPr lang="es-ES" sz="1600" dirty="0"/>
              <a:t> STC.</a:t>
            </a:r>
            <a:endParaRPr lang="en-US" sz="1600" dirty="0"/>
          </a:p>
        </p:txBody>
      </p:sp>
      <p:sp>
        <p:nvSpPr>
          <p:cNvPr id="13" name="Tekstfelt 12">
            <a:extLst>
              <a:ext uri="{FF2B5EF4-FFF2-40B4-BE49-F238E27FC236}">
                <a16:creationId xmlns:a16="http://schemas.microsoft.com/office/drawing/2014/main" id="{94F9F3E4-A637-415C-8EBA-7F3B9DD44C26}"/>
              </a:ext>
            </a:extLst>
          </p:cNvPr>
          <p:cNvSpPr txBox="1"/>
          <p:nvPr/>
        </p:nvSpPr>
        <p:spPr>
          <a:xfrm>
            <a:off x="6341643" y="5121188"/>
            <a:ext cx="45253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 err="1"/>
              <a:t>Oscillations</a:t>
            </a:r>
            <a:r>
              <a:rPr lang="es-ES" sz="1600" dirty="0"/>
              <a:t> </a:t>
            </a:r>
            <a:r>
              <a:rPr lang="en-US" sz="1600" dirty="0"/>
              <a:t>around the MPP with variable perturb step </a:t>
            </a:r>
            <a:r>
              <a:rPr lang="es-ES" sz="1600" dirty="0" err="1"/>
              <a:t>under</a:t>
            </a:r>
            <a:r>
              <a:rPr lang="es-ES" sz="1600" dirty="0"/>
              <a:t> STC.</a:t>
            </a:r>
            <a:endParaRPr lang="en-US" sz="160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4EAA4C6-CEF0-4B8E-B630-ACF2BB5632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865" y="1255277"/>
            <a:ext cx="3923671" cy="3923671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6EB1A49E-3D18-4417-BA03-EBF4C317E2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136" y="1255276"/>
            <a:ext cx="3923672" cy="392367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uadroTexto 13">
                <a:extLst>
                  <a:ext uri="{FF2B5EF4-FFF2-40B4-BE49-F238E27FC236}">
                    <a16:creationId xmlns:a16="http://schemas.microsoft.com/office/drawing/2014/main" id="{DF8D7180-7A27-4697-A4ED-0EE0789AFFEB}"/>
                  </a:ext>
                </a:extLst>
              </p:cNvPr>
              <p:cNvSpPr txBox="1"/>
              <p:nvPr/>
            </p:nvSpPr>
            <p:spPr>
              <a:xfrm>
                <a:off x="1723634" y="5873084"/>
                <a:ext cx="2600857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s-ES" sz="2000" b="0" i="1" smtClean="0">
                              <a:latin typeface="Cambria Math" panose="02040503050406030204" pitchFamily="18" charset="0"/>
                            </a:rPr>
                            <m:t>𝑀𝑃𝑃𝑇</m:t>
                          </m:r>
                        </m:sub>
                      </m:sSub>
                      <m:r>
                        <a:rPr lang="es-ES" sz="2000" b="0" i="1" smtClean="0">
                          <a:latin typeface="Cambria Math" panose="02040503050406030204" pitchFamily="18" charset="0"/>
                        </a:rPr>
                        <m:t>=96.40%</m:t>
                      </m:r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14" name="CuadroTexto 13">
                <a:extLst>
                  <a:ext uri="{FF2B5EF4-FFF2-40B4-BE49-F238E27FC236}">
                    <a16:creationId xmlns:a16="http://schemas.microsoft.com/office/drawing/2014/main" id="{DF8D7180-7A27-4697-A4ED-0EE0789AFF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3634" y="5873084"/>
                <a:ext cx="2600857" cy="307777"/>
              </a:xfrm>
              <a:prstGeom prst="rect">
                <a:avLst/>
              </a:prstGeom>
              <a:blipFill>
                <a:blip r:embed="rId5"/>
                <a:stretch>
                  <a:fillRect b="-27451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uadroTexto 14">
                <a:extLst>
                  <a:ext uri="{FF2B5EF4-FFF2-40B4-BE49-F238E27FC236}">
                    <a16:creationId xmlns:a16="http://schemas.microsoft.com/office/drawing/2014/main" id="{65288CAE-1BAA-4BF9-BD55-90225D7627BA}"/>
                  </a:ext>
                </a:extLst>
              </p:cNvPr>
              <p:cNvSpPr txBox="1"/>
              <p:nvPr/>
            </p:nvSpPr>
            <p:spPr>
              <a:xfrm>
                <a:off x="7396655" y="5873083"/>
                <a:ext cx="2600857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s-ES" sz="2000" b="0" i="1" smtClean="0">
                              <a:latin typeface="Cambria Math" panose="02040503050406030204" pitchFamily="18" charset="0"/>
                            </a:rPr>
                            <m:t>𝑀𝑃𝑃𝑇</m:t>
                          </m:r>
                        </m:sub>
                      </m:sSub>
                      <m:r>
                        <a:rPr lang="es-ES" sz="2000" b="0" i="1" smtClean="0">
                          <a:latin typeface="Cambria Math" panose="02040503050406030204" pitchFamily="18" charset="0"/>
                        </a:rPr>
                        <m:t>=99.82%</m:t>
                      </m:r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15" name="CuadroTexto 14">
                <a:extLst>
                  <a:ext uri="{FF2B5EF4-FFF2-40B4-BE49-F238E27FC236}">
                    <a16:creationId xmlns:a16="http://schemas.microsoft.com/office/drawing/2014/main" id="{65288CAE-1BAA-4BF9-BD55-90225D7627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6655" y="5873083"/>
                <a:ext cx="2600857" cy="307777"/>
              </a:xfrm>
              <a:prstGeom prst="rect">
                <a:avLst/>
              </a:prstGeom>
              <a:blipFill>
                <a:blip r:embed="rId6"/>
                <a:stretch>
                  <a:fillRect b="-27451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271457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ladsholder til billede 3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tIns="0" rtlCol="0" anchor="ctr" anchorCtr="0"/>
          <a:lstStyle/>
          <a:p>
            <a:pPr rtl="0"/>
            <a:r>
              <a:rPr lang="en-GB" dirty="0"/>
              <a:t>Test Results 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42396979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14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6145023" cy="1621619"/>
          </a:xfrm>
        </p:spPr>
        <p:txBody>
          <a:bodyPr rtlCol="0"/>
          <a:lstStyle/>
          <a:p>
            <a:pPr rtl="0"/>
            <a:endParaRPr lang="da-DK" dirty="0">
              <a:solidFill>
                <a:srgbClr val="002060"/>
              </a:solidFill>
            </a:endParaRPr>
          </a:p>
        </p:txBody>
      </p:sp>
      <p:sp>
        <p:nvSpPr>
          <p:cNvPr id="10" name="Tekstfelt 3">
            <a:extLst>
              <a:ext uri="{FF2B5EF4-FFF2-40B4-BE49-F238E27FC236}">
                <a16:creationId xmlns:a16="http://schemas.microsoft.com/office/drawing/2014/main" id="{EEF38C12-2D37-499F-944A-101C034B918D}"/>
              </a:ext>
            </a:extLst>
          </p:cNvPr>
          <p:cNvSpPr txBox="1"/>
          <p:nvPr/>
        </p:nvSpPr>
        <p:spPr>
          <a:xfrm>
            <a:off x="727868" y="1377643"/>
            <a:ext cx="7133341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da-DK" sz="1600" spc="300" dirty="0"/>
              <a:t>Components individually soldered and tested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da-DK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da-DK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da-DK" sz="1600" spc="300" dirty="0"/>
              <a:t>Open-loop test for hardware validation</a:t>
            </a:r>
          </a:p>
          <a:p>
            <a:pPr rtl="0"/>
            <a:endParaRPr lang="da-DK" sz="1600" spc="300" dirty="0"/>
          </a:p>
          <a:p>
            <a:pPr rtl="0"/>
            <a:endParaRPr lang="da-DK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/>
              <a:t>Model of the PV panel</a:t>
            </a: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>
              <a:sym typeface="Wingdings" panose="05000000000000000000" pitchFamily="2" charset="2"/>
            </a:endParaRPr>
          </a:p>
          <a:p>
            <a:pPr rtl="0"/>
            <a:endParaRPr lang="en-GB" sz="1600" spc="300" dirty="0">
              <a:sym typeface="Wingdings" panose="05000000000000000000" pitchFamily="2" charset="2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>
                <a:sym typeface="Wingdings" panose="05000000000000000000" pitchFamily="2" charset="2"/>
              </a:rPr>
              <a:t>Standard test conditions </a:t>
            </a:r>
          </a:p>
          <a:p>
            <a:pPr rtl="0"/>
            <a:endParaRPr lang="en-GB" sz="1600" spc="300" dirty="0">
              <a:sym typeface="Wingdings" panose="05000000000000000000" pitchFamily="2" charset="2"/>
            </a:endParaRPr>
          </a:p>
          <a:p>
            <a:pPr rtl="0"/>
            <a:endParaRPr lang="en-GB" sz="1600" spc="300" dirty="0">
              <a:sym typeface="Wingdings" panose="05000000000000000000" pitchFamily="2" charset="2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>
                <a:sym typeface="Wingdings" panose="05000000000000000000" pitchFamily="2" charset="2"/>
              </a:rPr>
              <a:t>Boundary between modes of operation </a:t>
            </a:r>
          </a:p>
          <a:p>
            <a:pPr rtl="0"/>
            <a:endParaRPr lang="en-GB" sz="1600" spc="300" dirty="0">
              <a:sym typeface="Wingdings" panose="05000000000000000000" pitchFamily="2" charset="2"/>
            </a:endParaRPr>
          </a:p>
          <a:p>
            <a:pPr rtl="0"/>
            <a:endParaRPr lang="en-GB" sz="1600" spc="300" dirty="0">
              <a:sym typeface="Wingdings" panose="05000000000000000000" pitchFamily="2" charset="2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>
                <a:sym typeface="Wingdings" panose="05000000000000000000" pitchFamily="2" charset="2"/>
              </a:rPr>
              <a:t>Sudden changes in environmental conditions</a:t>
            </a: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>
              <a:sym typeface="Wingdings" panose="05000000000000000000" pitchFamily="2" charset="2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>
              <a:sym typeface="Wingdings" panose="05000000000000000000" pitchFamily="2" charset="2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>
                <a:sym typeface="Wingdings" panose="05000000000000000000" pitchFamily="2" charset="2"/>
              </a:rPr>
              <a:t>Converter’s efficiency</a:t>
            </a: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>
              <a:sym typeface="Wingdings" panose="05000000000000000000" pitchFamily="2" charset="2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>
              <a:sym typeface="Wingdings" panose="05000000000000000000" pitchFamily="2" charset="2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>
              <a:sym typeface="Wingdings" panose="05000000000000000000" pitchFamily="2" charset="2"/>
            </a:endParaRPr>
          </a:p>
          <a:p>
            <a:r>
              <a:rPr lang="en-GB" sz="1600" spc="300" dirty="0">
                <a:sym typeface="Wingdings" panose="05000000000000000000" pitchFamily="2" charset="2"/>
              </a:rPr>
              <a:t> </a:t>
            </a:r>
          </a:p>
          <a:p>
            <a:pPr rtl="0"/>
            <a:r>
              <a:rPr lang="en-GB" sz="1600" spc="300" dirty="0"/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9285233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15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4"/>
            <a:ext cx="10868615" cy="994742"/>
          </a:xfrm>
        </p:spPr>
        <p:txBody>
          <a:bodyPr rtlCol="0"/>
          <a:lstStyle/>
          <a:p>
            <a:pPr rtl="0"/>
            <a:r>
              <a:rPr lang="en-GB" dirty="0"/>
              <a:t>PV panel curves </a:t>
            </a:r>
            <a:endParaRPr lang="da-DK" dirty="0">
              <a:solidFill>
                <a:schemeClr val="accent4"/>
              </a:solidFill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0E66FF95-DB94-465E-9E06-54E3D4064C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542" y="1648323"/>
            <a:ext cx="5886403" cy="2694869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50FB4139-9BA1-470E-8053-3DA1FC4BD6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5250" y="1649231"/>
            <a:ext cx="5884421" cy="269396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6" name="Tabla 15">
                <a:extLst>
                  <a:ext uri="{FF2B5EF4-FFF2-40B4-BE49-F238E27FC236}">
                    <a16:creationId xmlns:a16="http://schemas.microsoft.com/office/drawing/2014/main" id="{0384D164-EBDC-4F3C-A6E4-72AFE8CAA72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53875094"/>
                  </p:ext>
                </p:extLst>
              </p:nvPr>
            </p:nvGraphicFramePr>
            <p:xfrm>
              <a:off x="2974110" y="4846870"/>
              <a:ext cx="6243779" cy="15849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42916">
                      <a:extLst>
                        <a:ext uri="{9D8B030D-6E8A-4147-A177-3AD203B41FA5}">
                          <a16:colId xmlns:a16="http://schemas.microsoft.com/office/drawing/2014/main" val="3742964332"/>
                        </a:ext>
                      </a:extLst>
                    </a:gridCol>
                    <a:gridCol w="1456451">
                      <a:extLst>
                        <a:ext uri="{9D8B030D-6E8A-4147-A177-3AD203B41FA5}">
                          <a16:colId xmlns:a16="http://schemas.microsoft.com/office/drawing/2014/main" val="937636019"/>
                        </a:ext>
                      </a:extLst>
                    </a:gridCol>
                    <a:gridCol w="1246901">
                      <a:extLst>
                        <a:ext uri="{9D8B030D-6E8A-4147-A177-3AD203B41FA5}">
                          <a16:colId xmlns:a16="http://schemas.microsoft.com/office/drawing/2014/main" val="1462686205"/>
                        </a:ext>
                      </a:extLst>
                    </a:gridCol>
                    <a:gridCol w="1145900">
                      <a:extLst>
                        <a:ext uri="{9D8B030D-6E8A-4147-A177-3AD203B41FA5}">
                          <a16:colId xmlns:a16="http://schemas.microsoft.com/office/drawing/2014/main" val="2321768610"/>
                        </a:ext>
                      </a:extLst>
                    </a:gridCol>
                    <a:gridCol w="1351611">
                      <a:extLst>
                        <a:ext uri="{9D8B030D-6E8A-4147-A177-3AD203B41FA5}">
                          <a16:colId xmlns:a16="http://schemas.microsoft.com/office/drawing/2014/main" val="4050956129"/>
                        </a:ext>
                      </a:extLst>
                    </a:gridCol>
                  </a:tblGrid>
                  <a:tr h="505027">
                    <a:tc>
                      <a:txBody>
                        <a:bodyPr/>
                        <a:lstStyle/>
                        <a:p>
                          <a:endParaRPr lang="es-E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1000 W/m2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18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600" dirty="0"/>
                            <a:t>800 W/m2</a:t>
                          </a:r>
                        </a:p>
                        <a:p>
                          <a:pPr algn="ctr"/>
                          <a:endParaRPr lang="es-E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18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600" dirty="0"/>
                            <a:t>600 W/m2</a:t>
                          </a:r>
                        </a:p>
                        <a:p>
                          <a:pPr algn="ctr"/>
                          <a:endParaRPr lang="es-E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18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600" dirty="0"/>
                            <a:t>400 W/m2</a:t>
                          </a:r>
                        </a:p>
                        <a:p>
                          <a:pPr algn="ctr"/>
                          <a:endParaRPr lang="es-E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5867978"/>
                      </a:ext>
                    </a:extLst>
                  </a:tr>
                  <a:tr h="292384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s-ES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</a:rPr>
                                    <m:t>𝑀𝑃𝑃</m:t>
                                  </m:r>
                                </m:sub>
                              </m:sSub>
                            </m:oMath>
                          </a14:m>
                          <a:r>
                            <a:rPr lang="es-ES" sz="1600" dirty="0"/>
                            <a:t> [V]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36.9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36.87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36.68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36.19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38222201"/>
                      </a:ext>
                    </a:extLst>
                  </a:tr>
                  <a:tr h="292384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s-ES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</a:rPr>
                                    <m:t>𝑀𝑃𝑃</m:t>
                                  </m:r>
                                </m:sub>
                              </m:sSub>
                            </m:oMath>
                          </a14:m>
                          <a:r>
                            <a:rPr lang="es-ES" sz="1600" dirty="0"/>
                            <a:t> [A]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8.14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6.49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4.86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3.23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99792936"/>
                      </a:ext>
                    </a:extLst>
                  </a:tr>
                  <a:tr h="292384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s-ES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</a:rPr>
                                    <m:t>𝑀𝑃𝑃</m:t>
                                  </m:r>
                                </m:sub>
                              </m:sSub>
                            </m:oMath>
                          </a14:m>
                          <a:r>
                            <a:rPr lang="es-ES" sz="1600" dirty="0"/>
                            <a:t> [W]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300.4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239.5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178.5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117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9942011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6" name="Tabla 15">
                <a:extLst>
                  <a:ext uri="{FF2B5EF4-FFF2-40B4-BE49-F238E27FC236}">
                    <a16:creationId xmlns:a16="http://schemas.microsoft.com/office/drawing/2014/main" id="{0384D164-EBDC-4F3C-A6E4-72AFE8CAA72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53875094"/>
                  </p:ext>
                </p:extLst>
              </p:nvPr>
            </p:nvGraphicFramePr>
            <p:xfrm>
              <a:off x="2974110" y="4846870"/>
              <a:ext cx="6243779" cy="15849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42916">
                      <a:extLst>
                        <a:ext uri="{9D8B030D-6E8A-4147-A177-3AD203B41FA5}">
                          <a16:colId xmlns:a16="http://schemas.microsoft.com/office/drawing/2014/main" val="3742964332"/>
                        </a:ext>
                      </a:extLst>
                    </a:gridCol>
                    <a:gridCol w="1456451">
                      <a:extLst>
                        <a:ext uri="{9D8B030D-6E8A-4147-A177-3AD203B41FA5}">
                          <a16:colId xmlns:a16="http://schemas.microsoft.com/office/drawing/2014/main" val="937636019"/>
                        </a:ext>
                      </a:extLst>
                    </a:gridCol>
                    <a:gridCol w="1246901">
                      <a:extLst>
                        <a:ext uri="{9D8B030D-6E8A-4147-A177-3AD203B41FA5}">
                          <a16:colId xmlns:a16="http://schemas.microsoft.com/office/drawing/2014/main" val="1462686205"/>
                        </a:ext>
                      </a:extLst>
                    </a:gridCol>
                    <a:gridCol w="1145900">
                      <a:extLst>
                        <a:ext uri="{9D8B030D-6E8A-4147-A177-3AD203B41FA5}">
                          <a16:colId xmlns:a16="http://schemas.microsoft.com/office/drawing/2014/main" val="2321768610"/>
                        </a:ext>
                      </a:extLst>
                    </a:gridCol>
                    <a:gridCol w="1351611">
                      <a:extLst>
                        <a:ext uri="{9D8B030D-6E8A-4147-A177-3AD203B41FA5}">
                          <a16:colId xmlns:a16="http://schemas.microsoft.com/office/drawing/2014/main" val="4050956129"/>
                        </a:ext>
                      </a:extLst>
                    </a:gridCol>
                  </a:tblGrid>
                  <a:tr h="579120">
                    <a:tc>
                      <a:txBody>
                        <a:bodyPr/>
                        <a:lstStyle/>
                        <a:p>
                          <a:endParaRPr lang="es-E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1000 W/m2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18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600" dirty="0"/>
                            <a:t>800 W/m2</a:t>
                          </a:r>
                        </a:p>
                        <a:p>
                          <a:pPr algn="ctr"/>
                          <a:endParaRPr lang="es-E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18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600" dirty="0"/>
                            <a:t>600 W/m2</a:t>
                          </a:r>
                        </a:p>
                        <a:p>
                          <a:pPr algn="ctr"/>
                          <a:endParaRPr lang="es-E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18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600" dirty="0"/>
                            <a:t>400 W/m2</a:t>
                          </a:r>
                        </a:p>
                        <a:p>
                          <a:pPr algn="ctr"/>
                          <a:endParaRPr lang="es-E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5867978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>
                        <a:blipFill>
                          <a:blip r:embed="rId4"/>
                          <a:stretch>
                            <a:fillRect l="-585" t="-175000" r="-502339" b="-217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36.9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36.87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36.68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36.19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38222201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>
                        <a:blipFill>
                          <a:blip r:embed="rId4"/>
                          <a:stretch>
                            <a:fillRect l="-585" t="-280000" r="-502339" b="-1218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8.14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6.49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4.86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3.23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99792936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>
                        <a:blipFill>
                          <a:blip r:embed="rId4"/>
                          <a:stretch>
                            <a:fillRect l="-585" t="-380000" r="-502339" b="-218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300.4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239.5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178.5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117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9942011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7" name="Tekstfelt 9">
            <a:extLst>
              <a:ext uri="{FF2B5EF4-FFF2-40B4-BE49-F238E27FC236}">
                <a16:creationId xmlns:a16="http://schemas.microsoft.com/office/drawing/2014/main" id="{FAC529D0-5BDF-49B5-9B88-F2938A2C4910}"/>
              </a:ext>
            </a:extLst>
          </p:cNvPr>
          <p:cNvSpPr txBox="1"/>
          <p:nvPr/>
        </p:nvSpPr>
        <p:spPr>
          <a:xfrm>
            <a:off x="1283993" y="4318934"/>
            <a:ext cx="48889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/>
              <a:t>P-V curves </a:t>
            </a:r>
            <a:r>
              <a:rPr lang="es-ES" sz="1600" dirty="0" err="1"/>
              <a:t>for</a:t>
            </a:r>
            <a:r>
              <a:rPr lang="es-ES" sz="1600" dirty="0"/>
              <a:t> T=25ºC and </a:t>
            </a:r>
            <a:r>
              <a:rPr lang="es-ES" sz="1600" dirty="0" err="1"/>
              <a:t>varying</a:t>
            </a:r>
            <a:r>
              <a:rPr lang="es-ES" sz="1600" dirty="0"/>
              <a:t> </a:t>
            </a:r>
            <a:r>
              <a:rPr lang="es-ES" sz="1600" dirty="0" err="1"/>
              <a:t>irradiance</a:t>
            </a:r>
            <a:r>
              <a:rPr lang="es-ES" sz="1600" dirty="0"/>
              <a:t>.</a:t>
            </a:r>
            <a:endParaRPr lang="en-US" sz="1600" dirty="0"/>
          </a:p>
        </p:txBody>
      </p:sp>
      <p:sp>
        <p:nvSpPr>
          <p:cNvPr id="18" name="Tekstfelt 9">
            <a:extLst>
              <a:ext uri="{FF2B5EF4-FFF2-40B4-BE49-F238E27FC236}">
                <a16:creationId xmlns:a16="http://schemas.microsoft.com/office/drawing/2014/main" id="{72027C3D-34A1-4525-A9AF-0C20DE10FF6C}"/>
              </a:ext>
            </a:extLst>
          </p:cNvPr>
          <p:cNvSpPr txBox="1"/>
          <p:nvPr/>
        </p:nvSpPr>
        <p:spPr>
          <a:xfrm>
            <a:off x="7063701" y="4310984"/>
            <a:ext cx="48889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/>
              <a:t>I-V curves </a:t>
            </a:r>
            <a:r>
              <a:rPr lang="es-ES" sz="1600" dirty="0" err="1"/>
              <a:t>for</a:t>
            </a:r>
            <a:r>
              <a:rPr lang="es-ES" sz="1600" dirty="0"/>
              <a:t> T=25ºC and </a:t>
            </a:r>
            <a:r>
              <a:rPr lang="es-ES" sz="1600" dirty="0" err="1"/>
              <a:t>varying</a:t>
            </a:r>
            <a:r>
              <a:rPr lang="es-ES" sz="1600" dirty="0"/>
              <a:t> </a:t>
            </a:r>
            <a:r>
              <a:rPr lang="es-ES" sz="1600" dirty="0" err="1"/>
              <a:t>irradiance</a:t>
            </a:r>
            <a:r>
              <a:rPr lang="es-ES" sz="1600" dirty="0"/>
              <a:t>.</a:t>
            </a:r>
            <a:endParaRPr lang="en-US" sz="1600" dirty="0"/>
          </a:p>
        </p:txBody>
      </p:sp>
      <p:sp>
        <p:nvSpPr>
          <p:cNvPr id="19" name="Tekstfelt 3">
            <a:extLst>
              <a:ext uri="{FF2B5EF4-FFF2-40B4-BE49-F238E27FC236}">
                <a16:creationId xmlns:a16="http://schemas.microsoft.com/office/drawing/2014/main" id="{8EAEBF9B-2D9B-40A0-A876-B8E562E64303}"/>
              </a:ext>
            </a:extLst>
          </p:cNvPr>
          <p:cNvSpPr txBox="1"/>
          <p:nvPr/>
        </p:nvSpPr>
        <p:spPr>
          <a:xfrm>
            <a:off x="587374" y="1041487"/>
            <a:ext cx="473942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endParaRPr lang="en-GB" sz="1600" spc="300" dirty="0">
              <a:sym typeface="Wingdings" panose="05000000000000000000" pitchFamily="2" charset="2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>
                <a:sym typeface="Wingdings" panose="05000000000000000000" pitchFamily="2" charset="2"/>
              </a:rPr>
              <a:t>Irradiance effect:</a:t>
            </a:r>
          </a:p>
          <a:p>
            <a:r>
              <a:rPr lang="en-GB" sz="1600" spc="300" dirty="0">
                <a:sym typeface="Wingdings" panose="05000000000000000000" pitchFamily="2" charset="2"/>
              </a:rPr>
              <a:t> </a:t>
            </a:r>
          </a:p>
          <a:p>
            <a:pPr rtl="0"/>
            <a:r>
              <a:rPr lang="en-GB" sz="1600" spc="300" dirty="0"/>
              <a:t>   </a:t>
            </a:r>
          </a:p>
        </p:txBody>
      </p:sp>
      <p:sp>
        <p:nvSpPr>
          <p:cNvPr id="20" name="Flecha: a la derecha 19">
            <a:extLst>
              <a:ext uri="{FF2B5EF4-FFF2-40B4-BE49-F238E27FC236}">
                <a16:creationId xmlns:a16="http://schemas.microsoft.com/office/drawing/2014/main" id="{584CF96B-F86A-442D-B099-159FA04F443C}"/>
              </a:ext>
            </a:extLst>
          </p:cNvPr>
          <p:cNvSpPr/>
          <p:nvPr/>
        </p:nvSpPr>
        <p:spPr>
          <a:xfrm>
            <a:off x="2457127" y="5856313"/>
            <a:ext cx="499959" cy="14396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64800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16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4"/>
            <a:ext cx="10868615" cy="994742"/>
          </a:xfrm>
        </p:spPr>
        <p:txBody>
          <a:bodyPr rtlCol="0"/>
          <a:lstStyle/>
          <a:p>
            <a:pPr rtl="0"/>
            <a:r>
              <a:rPr lang="en-GB" dirty="0"/>
              <a:t>PV panel curves</a:t>
            </a:r>
            <a:endParaRPr lang="da-DK" dirty="0">
              <a:solidFill>
                <a:schemeClr val="accent4"/>
              </a:solidFill>
            </a:endParaRP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DB88B363-A1C1-4244-9863-6A0E55D03C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214" y="1613938"/>
            <a:ext cx="6048091" cy="2768892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AFC03725-E4C2-42D3-8121-631FA1B352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6101" y="1613937"/>
            <a:ext cx="5999108" cy="274646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la 9">
                <a:extLst>
                  <a:ext uri="{FF2B5EF4-FFF2-40B4-BE49-F238E27FC236}">
                    <a16:creationId xmlns:a16="http://schemas.microsoft.com/office/drawing/2014/main" id="{331E2640-4D0E-482E-A97F-D839042D91D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80455185"/>
                  </p:ext>
                </p:extLst>
              </p:nvPr>
            </p:nvGraphicFramePr>
            <p:xfrm>
              <a:off x="3048431" y="4894034"/>
              <a:ext cx="6243779" cy="15849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12411">
                      <a:extLst>
                        <a:ext uri="{9D8B030D-6E8A-4147-A177-3AD203B41FA5}">
                          <a16:colId xmlns:a16="http://schemas.microsoft.com/office/drawing/2014/main" val="3742964332"/>
                        </a:ext>
                      </a:extLst>
                    </a:gridCol>
                    <a:gridCol w="1042190">
                      <a:extLst>
                        <a:ext uri="{9D8B030D-6E8A-4147-A177-3AD203B41FA5}">
                          <a16:colId xmlns:a16="http://schemas.microsoft.com/office/drawing/2014/main" val="937636019"/>
                        </a:ext>
                      </a:extLst>
                    </a:gridCol>
                    <a:gridCol w="1025013">
                      <a:extLst>
                        <a:ext uri="{9D8B030D-6E8A-4147-A177-3AD203B41FA5}">
                          <a16:colId xmlns:a16="http://schemas.microsoft.com/office/drawing/2014/main" val="1462686205"/>
                        </a:ext>
                      </a:extLst>
                    </a:gridCol>
                    <a:gridCol w="941985">
                      <a:extLst>
                        <a:ext uri="{9D8B030D-6E8A-4147-A177-3AD203B41FA5}">
                          <a16:colId xmlns:a16="http://schemas.microsoft.com/office/drawing/2014/main" val="2321768610"/>
                        </a:ext>
                      </a:extLst>
                    </a:gridCol>
                    <a:gridCol w="1111090">
                      <a:extLst>
                        <a:ext uri="{9D8B030D-6E8A-4147-A177-3AD203B41FA5}">
                          <a16:colId xmlns:a16="http://schemas.microsoft.com/office/drawing/2014/main" val="4050956129"/>
                        </a:ext>
                      </a:extLst>
                    </a:gridCol>
                    <a:gridCol w="1111090">
                      <a:extLst>
                        <a:ext uri="{9D8B030D-6E8A-4147-A177-3AD203B41FA5}">
                          <a16:colId xmlns:a16="http://schemas.microsoft.com/office/drawing/2014/main" val="290599968"/>
                        </a:ext>
                      </a:extLst>
                    </a:gridCol>
                  </a:tblGrid>
                  <a:tr h="505027">
                    <a:tc>
                      <a:txBody>
                        <a:bodyPr/>
                        <a:lstStyle/>
                        <a:p>
                          <a:endParaRPr lang="es-E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15ºC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25ºC</a:t>
                          </a:r>
                        </a:p>
                        <a:p>
                          <a:pPr algn="ctr"/>
                          <a:endParaRPr lang="es-E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35ºC</a:t>
                          </a:r>
                        </a:p>
                        <a:p>
                          <a:pPr algn="ctr"/>
                          <a:endParaRPr lang="es-E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45ºC</a:t>
                          </a:r>
                        </a:p>
                        <a:p>
                          <a:pPr algn="ctr"/>
                          <a:endParaRPr lang="es-E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18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600" dirty="0"/>
                            <a:t>55ºC</a:t>
                          </a:r>
                        </a:p>
                        <a:p>
                          <a:pPr algn="ctr"/>
                          <a:endParaRPr lang="es-E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5867978"/>
                      </a:ext>
                    </a:extLst>
                  </a:tr>
                  <a:tr h="292384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s-ES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</a:rPr>
                                    <m:t>𝑀𝑃𝑃</m:t>
                                  </m:r>
                                </m:sub>
                              </m:sSub>
                            </m:oMath>
                          </a14:m>
                          <a:r>
                            <a:rPr lang="es-ES" sz="1600" dirty="0"/>
                            <a:t> [V]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41.45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36.9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32.59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28.34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24.23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38222201"/>
                      </a:ext>
                    </a:extLst>
                  </a:tr>
                  <a:tr h="292384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s-ES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</a:rPr>
                                    <m:t>𝑀𝑃𝑃</m:t>
                                  </m:r>
                                </m:sub>
                              </m:sSub>
                            </m:oMath>
                          </a14:m>
                          <a:r>
                            <a:rPr lang="es-ES" sz="1600" dirty="0"/>
                            <a:t> [A]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7.33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8.14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8.85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9.59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10.12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99792936"/>
                      </a:ext>
                    </a:extLst>
                  </a:tr>
                  <a:tr h="292384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s-ES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</a:rPr>
                                    <m:t>𝑀𝑃𝑃</m:t>
                                  </m:r>
                                </m:sub>
                              </m:sSub>
                            </m:oMath>
                          </a14:m>
                          <a:r>
                            <a:rPr lang="es-ES" sz="1600" dirty="0"/>
                            <a:t> [W]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304.3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300.4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289.1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270.7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245.8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9942011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la 9">
                <a:extLst>
                  <a:ext uri="{FF2B5EF4-FFF2-40B4-BE49-F238E27FC236}">
                    <a16:creationId xmlns:a16="http://schemas.microsoft.com/office/drawing/2014/main" id="{331E2640-4D0E-482E-A97F-D839042D91D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80455185"/>
                  </p:ext>
                </p:extLst>
              </p:nvPr>
            </p:nvGraphicFramePr>
            <p:xfrm>
              <a:off x="3048431" y="4894034"/>
              <a:ext cx="6243779" cy="15849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12411">
                      <a:extLst>
                        <a:ext uri="{9D8B030D-6E8A-4147-A177-3AD203B41FA5}">
                          <a16:colId xmlns:a16="http://schemas.microsoft.com/office/drawing/2014/main" val="3742964332"/>
                        </a:ext>
                      </a:extLst>
                    </a:gridCol>
                    <a:gridCol w="1042190">
                      <a:extLst>
                        <a:ext uri="{9D8B030D-6E8A-4147-A177-3AD203B41FA5}">
                          <a16:colId xmlns:a16="http://schemas.microsoft.com/office/drawing/2014/main" val="937636019"/>
                        </a:ext>
                      </a:extLst>
                    </a:gridCol>
                    <a:gridCol w="1025013">
                      <a:extLst>
                        <a:ext uri="{9D8B030D-6E8A-4147-A177-3AD203B41FA5}">
                          <a16:colId xmlns:a16="http://schemas.microsoft.com/office/drawing/2014/main" val="1462686205"/>
                        </a:ext>
                      </a:extLst>
                    </a:gridCol>
                    <a:gridCol w="941985">
                      <a:extLst>
                        <a:ext uri="{9D8B030D-6E8A-4147-A177-3AD203B41FA5}">
                          <a16:colId xmlns:a16="http://schemas.microsoft.com/office/drawing/2014/main" val="2321768610"/>
                        </a:ext>
                      </a:extLst>
                    </a:gridCol>
                    <a:gridCol w="1111090">
                      <a:extLst>
                        <a:ext uri="{9D8B030D-6E8A-4147-A177-3AD203B41FA5}">
                          <a16:colId xmlns:a16="http://schemas.microsoft.com/office/drawing/2014/main" val="4050956129"/>
                        </a:ext>
                      </a:extLst>
                    </a:gridCol>
                    <a:gridCol w="1111090">
                      <a:extLst>
                        <a:ext uri="{9D8B030D-6E8A-4147-A177-3AD203B41FA5}">
                          <a16:colId xmlns:a16="http://schemas.microsoft.com/office/drawing/2014/main" val="290599968"/>
                        </a:ext>
                      </a:extLst>
                    </a:gridCol>
                  </a:tblGrid>
                  <a:tr h="579120">
                    <a:tc>
                      <a:txBody>
                        <a:bodyPr/>
                        <a:lstStyle/>
                        <a:p>
                          <a:endParaRPr lang="es-E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15ºC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25ºC</a:t>
                          </a:r>
                        </a:p>
                        <a:p>
                          <a:pPr algn="ctr"/>
                          <a:endParaRPr lang="es-E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35ºC</a:t>
                          </a:r>
                        </a:p>
                        <a:p>
                          <a:pPr algn="ctr"/>
                          <a:endParaRPr lang="es-E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45ºC</a:t>
                          </a:r>
                        </a:p>
                        <a:p>
                          <a:pPr algn="ctr"/>
                          <a:endParaRPr lang="es-E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18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600" dirty="0"/>
                            <a:t>55ºC</a:t>
                          </a:r>
                        </a:p>
                        <a:p>
                          <a:pPr algn="ctr"/>
                          <a:endParaRPr lang="es-E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5867978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>
                        <a:blipFill>
                          <a:blip r:embed="rId4"/>
                          <a:stretch>
                            <a:fillRect l="-602" t="-173214" r="-519880" b="-2196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41.45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36.9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32.59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28.34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24.23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38222201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>
                        <a:blipFill>
                          <a:blip r:embed="rId4"/>
                          <a:stretch>
                            <a:fillRect l="-602" t="-278182" r="-519880" b="-1236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7.33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8.14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8.85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9.59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10.12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99792936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>
                        <a:blipFill>
                          <a:blip r:embed="rId4"/>
                          <a:stretch>
                            <a:fillRect l="-602" t="-378182" r="-519880" b="-236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304.3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300.4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289.1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270.7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245.8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9942011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2" name="Tekstfelt 9">
            <a:extLst>
              <a:ext uri="{FF2B5EF4-FFF2-40B4-BE49-F238E27FC236}">
                <a16:creationId xmlns:a16="http://schemas.microsoft.com/office/drawing/2014/main" id="{7A8A62AD-5391-4497-87F2-5BB9232D4620}"/>
              </a:ext>
            </a:extLst>
          </p:cNvPr>
          <p:cNvSpPr txBox="1"/>
          <p:nvPr/>
        </p:nvSpPr>
        <p:spPr>
          <a:xfrm>
            <a:off x="1023869" y="4374189"/>
            <a:ext cx="48889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/>
              <a:t>P-V curves </a:t>
            </a:r>
            <a:r>
              <a:rPr lang="es-ES" sz="1600" dirty="0" err="1"/>
              <a:t>for</a:t>
            </a:r>
            <a:r>
              <a:rPr lang="es-ES" sz="1600" dirty="0"/>
              <a:t> 1000 W/m2 and </a:t>
            </a:r>
            <a:r>
              <a:rPr lang="es-ES" sz="1600" dirty="0" err="1"/>
              <a:t>varying</a:t>
            </a:r>
            <a:r>
              <a:rPr lang="es-ES" sz="1600" dirty="0"/>
              <a:t> </a:t>
            </a:r>
            <a:r>
              <a:rPr lang="es-ES" sz="1600" dirty="0" err="1"/>
              <a:t>temperature</a:t>
            </a:r>
            <a:r>
              <a:rPr lang="es-ES" sz="1600" dirty="0"/>
              <a:t>.</a:t>
            </a:r>
            <a:endParaRPr lang="en-US" sz="1600" dirty="0"/>
          </a:p>
        </p:txBody>
      </p:sp>
      <p:sp>
        <p:nvSpPr>
          <p:cNvPr id="14" name="Tekstfelt 9">
            <a:extLst>
              <a:ext uri="{FF2B5EF4-FFF2-40B4-BE49-F238E27FC236}">
                <a16:creationId xmlns:a16="http://schemas.microsoft.com/office/drawing/2014/main" id="{EAB6E96E-F86F-4967-A05A-7016D868F973}"/>
              </a:ext>
            </a:extLst>
          </p:cNvPr>
          <p:cNvSpPr txBox="1"/>
          <p:nvPr/>
        </p:nvSpPr>
        <p:spPr>
          <a:xfrm>
            <a:off x="6566997" y="4360256"/>
            <a:ext cx="48889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/>
              <a:t>I-V curves </a:t>
            </a:r>
            <a:r>
              <a:rPr lang="es-ES" sz="1600" dirty="0" err="1"/>
              <a:t>for</a:t>
            </a:r>
            <a:r>
              <a:rPr lang="es-ES" sz="1600" dirty="0"/>
              <a:t> 1000 W/m2 and </a:t>
            </a:r>
            <a:r>
              <a:rPr lang="es-ES" sz="1600" dirty="0" err="1"/>
              <a:t>varying</a:t>
            </a:r>
            <a:r>
              <a:rPr lang="es-ES" sz="1600" dirty="0"/>
              <a:t> </a:t>
            </a:r>
            <a:r>
              <a:rPr lang="es-ES" sz="1600" dirty="0" err="1"/>
              <a:t>temperature</a:t>
            </a:r>
            <a:r>
              <a:rPr lang="es-ES" sz="1600" dirty="0"/>
              <a:t>.</a:t>
            </a:r>
            <a:endParaRPr lang="en-US" sz="1600" dirty="0"/>
          </a:p>
        </p:txBody>
      </p:sp>
      <p:sp>
        <p:nvSpPr>
          <p:cNvPr id="15" name="Flecha: a la derecha 14">
            <a:extLst>
              <a:ext uri="{FF2B5EF4-FFF2-40B4-BE49-F238E27FC236}">
                <a16:creationId xmlns:a16="http://schemas.microsoft.com/office/drawing/2014/main" id="{AE09BFC3-B956-4E75-9163-2FFD95EF2324}"/>
              </a:ext>
            </a:extLst>
          </p:cNvPr>
          <p:cNvSpPr/>
          <p:nvPr/>
        </p:nvSpPr>
        <p:spPr>
          <a:xfrm>
            <a:off x="2548472" y="5542548"/>
            <a:ext cx="499959" cy="14396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rgbClr val="FF0000"/>
              </a:solidFill>
            </a:endParaRPr>
          </a:p>
        </p:txBody>
      </p:sp>
      <p:sp>
        <p:nvSpPr>
          <p:cNvPr id="16" name="Tekstfelt 3">
            <a:extLst>
              <a:ext uri="{FF2B5EF4-FFF2-40B4-BE49-F238E27FC236}">
                <a16:creationId xmlns:a16="http://schemas.microsoft.com/office/drawing/2014/main" id="{2BDF15D7-24D4-4020-BF3E-F8BD545B9196}"/>
              </a:ext>
            </a:extLst>
          </p:cNvPr>
          <p:cNvSpPr txBox="1"/>
          <p:nvPr/>
        </p:nvSpPr>
        <p:spPr>
          <a:xfrm>
            <a:off x="587374" y="1041487"/>
            <a:ext cx="473942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endParaRPr lang="en-GB" sz="1600" spc="300" dirty="0">
              <a:sym typeface="Wingdings" panose="05000000000000000000" pitchFamily="2" charset="2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>
                <a:sym typeface="Wingdings" panose="05000000000000000000" pitchFamily="2" charset="2"/>
              </a:rPr>
              <a:t>Temperature effect:</a:t>
            </a:r>
          </a:p>
          <a:p>
            <a:r>
              <a:rPr lang="en-GB" sz="1600" spc="300" dirty="0">
                <a:sym typeface="Wingdings" panose="05000000000000000000" pitchFamily="2" charset="2"/>
              </a:rPr>
              <a:t> </a:t>
            </a:r>
          </a:p>
          <a:p>
            <a:pPr rtl="0"/>
            <a:r>
              <a:rPr lang="en-GB" sz="1600" spc="300" dirty="0"/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14805967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17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4"/>
            <a:ext cx="10868615" cy="994742"/>
          </a:xfrm>
        </p:spPr>
        <p:txBody>
          <a:bodyPr rtlCol="0"/>
          <a:lstStyle/>
          <a:p>
            <a:pPr rtl="0"/>
            <a:r>
              <a:rPr lang="en-GB" dirty="0"/>
              <a:t>Standard Test Conditions (STC)</a:t>
            </a:r>
            <a:endParaRPr lang="da-DK" dirty="0">
              <a:solidFill>
                <a:schemeClr val="accent4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kstfelt 12">
                <a:extLst>
                  <a:ext uri="{FF2B5EF4-FFF2-40B4-BE49-F238E27FC236}">
                    <a16:creationId xmlns:a16="http://schemas.microsoft.com/office/drawing/2014/main" id="{1EA0878A-3364-4A20-886C-131844DFA180}"/>
                  </a:ext>
                </a:extLst>
              </p:cNvPr>
              <p:cNvSpPr txBox="1"/>
              <p:nvPr/>
            </p:nvSpPr>
            <p:spPr>
              <a:xfrm>
                <a:off x="694131" y="5802768"/>
                <a:ext cx="470139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600" dirty="0"/>
                  <a:t>Simulated </a:t>
                </a:r>
                <a:r>
                  <a:rPr lang="es-ES" sz="1600" dirty="0" err="1"/>
                  <a:t>results</a:t>
                </a:r>
                <a:r>
                  <a:rPr lang="es-ES" sz="1600" dirty="0"/>
                  <a:t> </a:t>
                </a:r>
                <a:r>
                  <a:rPr lang="es-ES" sz="1600" dirty="0" err="1"/>
                  <a:t>under</a:t>
                </a:r>
                <a:r>
                  <a:rPr lang="es-ES" sz="1600" dirty="0"/>
                  <a:t> STC </a:t>
                </a:r>
                <a:r>
                  <a:rPr lang="es-ES" sz="1600" dirty="0" err="1"/>
                  <a:t>with</a:t>
                </a:r>
                <a:r>
                  <a:rPr lang="es-ES" sz="1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s-ES" sz="1600" b="0" i="1" smtClean="0">
                        <a:latin typeface="Cambria Math" panose="02040503050406030204" pitchFamily="18" charset="0"/>
                      </a:rPr>
                      <m:t>=3 </m:t>
                    </m:r>
                    <m:r>
                      <m:rPr>
                        <m:sty m:val="p"/>
                      </m:rPr>
                      <a:rPr lang="el-G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s-ES" sz="1600" dirty="0"/>
                  <a:t>.</a:t>
                </a:r>
                <a:endParaRPr lang="en-US" sz="1600" dirty="0"/>
              </a:p>
            </p:txBody>
          </p:sp>
        </mc:Choice>
        <mc:Fallback xmlns="">
          <p:sp>
            <p:nvSpPr>
              <p:cNvPr id="14" name="Tekstfelt 12">
                <a:extLst>
                  <a:ext uri="{FF2B5EF4-FFF2-40B4-BE49-F238E27FC236}">
                    <a16:creationId xmlns:a16="http://schemas.microsoft.com/office/drawing/2014/main" id="{1EA0878A-3364-4A20-886C-131844DFA1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131" y="5802768"/>
                <a:ext cx="4701397" cy="338554"/>
              </a:xfrm>
              <a:prstGeom prst="rect">
                <a:avLst/>
              </a:prstGeom>
              <a:blipFill>
                <a:blip r:embed="rId2"/>
                <a:stretch>
                  <a:fillRect l="-778" t="-5455" b="-23636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Imagen 5">
            <a:extLst>
              <a:ext uri="{FF2B5EF4-FFF2-40B4-BE49-F238E27FC236}">
                <a16:creationId xmlns:a16="http://schemas.microsoft.com/office/drawing/2014/main" id="{8DE6A611-887A-4032-AB20-F13E6CB0FA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131" y="1636404"/>
            <a:ext cx="4092427" cy="4092427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78E6213D-DFC6-4373-AFAE-42E016885E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3315" y="1502600"/>
            <a:ext cx="6171583" cy="308797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uadroTexto 11">
                <a:extLst>
                  <a:ext uri="{FF2B5EF4-FFF2-40B4-BE49-F238E27FC236}">
                    <a16:creationId xmlns:a16="http://schemas.microsoft.com/office/drawing/2014/main" id="{A65F3952-9D29-4F9E-9952-33640CF209BA}"/>
                  </a:ext>
                </a:extLst>
              </p:cNvPr>
              <p:cNvSpPr txBox="1"/>
              <p:nvPr/>
            </p:nvSpPr>
            <p:spPr>
              <a:xfrm>
                <a:off x="8398753" y="5267077"/>
                <a:ext cx="2600857" cy="335285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𝜼</m:t>
                          </m:r>
                        </m:e>
                        <m:sub>
                          <m:r>
                            <a:rPr lang="es-ES" sz="2000" b="1" i="1" smtClean="0">
                              <a:latin typeface="Cambria Math" panose="02040503050406030204" pitchFamily="18" charset="0"/>
                            </a:rPr>
                            <m:t>𝑴𝑷𝑷𝑻𝒆𝒙𝒑</m:t>
                          </m:r>
                        </m:sub>
                      </m:sSub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𝟗𝟕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𝟕𝟐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s-ES" b="1" dirty="0"/>
              </a:p>
            </p:txBody>
          </p:sp>
        </mc:Choice>
        <mc:Fallback xmlns="">
          <p:sp>
            <p:nvSpPr>
              <p:cNvPr id="12" name="CuadroTexto 11">
                <a:extLst>
                  <a:ext uri="{FF2B5EF4-FFF2-40B4-BE49-F238E27FC236}">
                    <a16:creationId xmlns:a16="http://schemas.microsoft.com/office/drawing/2014/main" id="{A65F3952-9D29-4F9E-9952-33640CF209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8753" y="5267077"/>
                <a:ext cx="2600857" cy="335285"/>
              </a:xfrm>
              <a:prstGeom prst="rect">
                <a:avLst/>
              </a:prstGeom>
              <a:blipFill>
                <a:blip r:embed="rId5"/>
                <a:stretch>
                  <a:fillRect b="-21429"/>
                </a:stretch>
              </a:blipFill>
              <a:ln w="31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1F56F534-ADE5-4A70-98F6-1DD84464DBF0}"/>
                  </a:ext>
                </a:extLst>
              </p:cNvPr>
              <p:cNvSpPr txBox="1"/>
              <p:nvPr/>
            </p:nvSpPr>
            <p:spPr>
              <a:xfrm>
                <a:off x="5340886" y="5278908"/>
                <a:ext cx="2600857" cy="307777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𝜼</m:t>
                          </m:r>
                        </m:e>
                        <m:sub>
                          <m:r>
                            <a:rPr lang="es-ES" sz="2000" b="1" i="1" smtClean="0">
                              <a:latin typeface="Cambria Math" panose="02040503050406030204" pitchFamily="18" charset="0"/>
                            </a:rPr>
                            <m:t>𝑴𝑷𝑷𝑻𝒔𝒊𝒎</m:t>
                          </m:r>
                        </m:sub>
                      </m:sSub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𝟗𝟗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𝟗𝟔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s-ES" b="1" dirty="0"/>
              </a:p>
            </p:txBody>
          </p:sp>
        </mc:Choice>
        <mc:Fallback xmlns=""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1F56F534-ADE5-4A70-98F6-1DD84464DB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0886" y="5278908"/>
                <a:ext cx="2600857" cy="307777"/>
              </a:xfrm>
              <a:prstGeom prst="rect">
                <a:avLst/>
              </a:prstGeom>
              <a:blipFill>
                <a:blip r:embed="rId6"/>
                <a:stretch>
                  <a:fillRect b="-27451"/>
                </a:stretch>
              </a:blipFill>
              <a:ln w="31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kstfelt 3">
            <a:extLst>
              <a:ext uri="{FF2B5EF4-FFF2-40B4-BE49-F238E27FC236}">
                <a16:creationId xmlns:a16="http://schemas.microsoft.com/office/drawing/2014/main" id="{AB1B9362-DE29-4F36-9F77-27DEC53F3D8E}"/>
              </a:ext>
            </a:extLst>
          </p:cNvPr>
          <p:cNvSpPr txBox="1"/>
          <p:nvPr/>
        </p:nvSpPr>
        <p:spPr>
          <a:xfrm>
            <a:off x="587374" y="1041487"/>
            <a:ext cx="473942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endParaRPr lang="en-GB" sz="1600" spc="300" dirty="0">
              <a:sym typeface="Wingdings" panose="05000000000000000000" pitchFamily="2" charset="2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>
                <a:sym typeface="Wingdings" panose="05000000000000000000" pitchFamily="2" charset="2"/>
              </a:rPr>
              <a:t>Buck mode:</a:t>
            </a:r>
          </a:p>
          <a:p>
            <a:r>
              <a:rPr lang="en-GB" sz="1600" spc="300" dirty="0">
                <a:sym typeface="Wingdings" panose="05000000000000000000" pitchFamily="2" charset="2"/>
              </a:rPr>
              <a:t> </a:t>
            </a:r>
          </a:p>
          <a:p>
            <a:pPr rtl="0"/>
            <a:r>
              <a:rPr lang="en-GB" sz="1600" spc="300" dirty="0"/>
              <a:t> 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kstfelt 12">
                <a:extLst>
                  <a:ext uri="{FF2B5EF4-FFF2-40B4-BE49-F238E27FC236}">
                    <a16:creationId xmlns:a16="http://schemas.microsoft.com/office/drawing/2014/main" id="{80F19594-7E5D-4E44-90D8-DB049DEABE6E}"/>
                  </a:ext>
                </a:extLst>
              </p:cNvPr>
              <p:cNvSpPr txBox="1"/>
              <p:nvPr/>
            </p:nvSpPr>
            <p:spPr>
              <a:xfrm>
                <a:off x="6096000" y="4613096"/>
                <a:ext cx="470139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600" dirty="0"/>
                  <a:t>Experimental </a:t>
                </a:r>
                <a:r>
                  <a:rPr lang="es-ES" sz="1600" dirty="0" err="1"/>
                  <a:t>results</a:t>
                </a:r>
                <a:r>
                  <a:rPr lang="es-ES" sz="1600" dirty="0"/>
                  <a:t> </a:t>
                </a:r>
                <a:r>
                  <a:rPr lang="es-ES" sz="1600" dirty="0" err="1"/>
                  <a:t>under</a:t>
                </a:r>
                <a:r>
                  <a:rPr lang="es-ES" sz="1600" dirty="0"/>
                  <a:t> STC </a:t>
                </a:r>
                <a:r>
                  <a:rPr lang="es-ES" sz="1600" dirty="0" err="1"/>
                  <a:t>with</a:t>
                </a:r>
                <a:r>
                  <a:rPr lang="es-ES" sz="1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s-ES" sz="1600" b="0" i="1" smtClean="0">
                        <a:latin typeface="Cambria Math" panose="02040503050406030204" pitchFamily="18" charset="0"/>
                      </a:rPr>
                      <m:t>=3 </m:t>
                    </m:r>
                    <m:r>
                      <m:rPr>
                        <m:sty m:val="p"/>
                      </m:rPr>
                      <a:rPr lang="el-G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s-ES" sz="1600" dirty="0"/>
                  <a:t>.</a:t>
                </a:r>
                <a:endParaRPr lang="en-US" sz="1600" dirty="0"/>
              </a:p>
            </p:txBody>
          </p:sp>
        </mc:Choice>
        <mc:Fallback xmlns="">
          <p:sp>
            <p:nvSpPr>
              <p:cNvPr id="17" name="Tekstfelt 12">
                <a:extLst>
                  <a:ext uri="{FF2B5EF4-FFF2-40B4-BE49-F238E27FC236}">
                    <a16:creationId xmlns:a16="http://schemas.microsoft.com/office/drawing/2014/main" id="{80F19594-7E5D-4E44-90D8-DB049DEABE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4613096"/>
                <a:ext cx="4701397" cy="338554"/>
              </a:xfrm>
              <a:prstGeom prst="rect">
                <a:avLst/>
              </a:prstGeom>
              <a:blipFill>
                <a:blip r:embed="rId7"/>
                <a:stretch>
                  <a:fillRect l="-649" t="-5455" b="-23636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026039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18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4"/>
            <a:ext cx="10868615" cy="994742"/>
          </a:xfrm>
        </p:spPr>
        <p:txBody>
          <a:bodyPr rtlCol="0"/>
          <a:lstStyle/>
          <a:p>
            <a:pPr rtl="0"/>
            <a:r>
              <a:rPr lang="en-GB" dirty="0"/>
              <a:t>Standard Test Conditions (STC)</a:t>
            </a:r>
            <a:endParaRPr lang="da-DK" dirty="0">
              <a:solidFill>
                <a:schemeClr val="accent4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kstfelt 12">
                <a:extLst>
                  <a:ext uri="{FF2B5EF4-FFF2-40B4-BE49-F238E27FC236}">
                    <a16:creationId xmlns:a16="http://schemas.microsoft.com/office/drawing/2014/main" id="{1EA0878A-3364-4A20-886C-131844DFA180}"/>
                  </a:ext>
                </a:extLst>
              </p:cNvPr>
              <p:cNvSpPr txBox="1"/>
              <p:nvPr/>
            </p:nvSpPr>
            <p:spPr>
              <a:xfrm>
                <a:off x="694131" y="5802768"/>
                <a:ext cx="470139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600" dirty="0"/>
                  <a:t>Simulated </a:t>
                </a:r>
                <a:r>
                  <a:rPr lang="es-ES" sz="1600" dirty="0" err="1"/>
                  <a:t>results</a:t>
                </a:r>
                <a:r>
                  <a:rPr lang="es-ES" sz="1600" dirty="0"/>
                  <a:t> </a:t>
                </a:r>
                <a:r>
                  <a:rPr lang="es-ES" sz="1600" dirty="0" err="1"/>
                  <a:t>under</a:t>
                </a:r>
                <a:r>
                  <a:rPr lang="es-ES" sz="1600" dirty="0"/>
                  <a:t> STC </a:t>
                </a:r>
                <a:r>
                  <a:rPr lang="es-ES" sz="1600" dirty="0" err="1"/>
                  <a:t>with</a:t>
                </a:r>
                <a:r>
                  <a:rPr lang="es-ES" sz="1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s-ES" sz="1600" b="0" i="1" smtClean="0">
                        <a:latin typeface="Cambria Math" panose="02040503050406030204" pitchFamily="18" charset="0"/>
                      </a:rPr>
                      <m:t>=27 </m:t>
                    </m:r>
                    <m:r>
                      <m:rPr>
                        <m:sty m:val="p"/>
                      </m:rPr>
                      <a:rPr lang="el-G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s-ES" sz="1600" dirty="0"/>
                  <a:t>.</a:t>
                </a:r>
                <a:endParaRPr lang="en-US" sz="1600" dirty="0"/>
              </a:p>
            </p:txBody>
          </p:sp>
        </mc:Choice>
        <mc:Fallback xmlns="">
          <p:sp>
            <p:nvSpPr>
              <p:cNvPr id="14" name="Tekstfelt 12">
                <a:extLst>
                  <a:ext uri="{FF2B5EF4-FFF2-40B4-BE49-F238E27FC236}">
                    <a16:creationId xmlns:a16="http://schemas.microsoft.com/office/drawing/2014/main" id="{1EA0878A-3364-4A20-886C-131844DFA1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131" y="5802768"/>
                <a:ext cx="4701397" cy="338554"/>
              </a:xfrm>
              <a:prstGeom prst="rect">
                <a:avLst/>
              </a:prstGeom>
              <a:blipFill>
                <a:blip r:embed="rId2"/>
                <a:stretch>
                  <a:fillRect l="-778" t="-5455" b="-23636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uadroTexto 11">
                <a:extLst>
                  <a:ext uri="{FF2B5EF4-FFF2-40B4-BE49-F238E27FC236}">
                    <a16:creationId xmlns:a16="http://schemas.microsoft.com/office/drawing/2014/main" id="{A65F3952-9D29-4F9E-9952-33640CF209BA}"/>
                  </a:ext>
                </a:extLst>
              </p:cNvPr>
              <p:cNvSpPr txBox="1"/>
              <p:nvPr/>
            </p:nvSpPr>
            <p:spPr>
              <a:xfrm>
                <a:off x="8398753" y="5267077"/>
                <a:ext cx="2600857" cy="335285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𝜼</m:t>
                          </m:r>
                        </m:e>
                        <m:sub>
                          <m:r>
                            <a:rPr lang="es-ES" sz="2000" b="1" i="1" smtClean="0">
                              <a:latin typeface="Cambria Math" panose="02040503050406030204" pitchFamily="18" charset="0"/>
                            </a:rPr>
                            <m:t>𝑴𝑷𝑷𝑻𝒆𝒙𝒑</m:t>
                          </m:r>
                        </m:sub>
                      </m:sSub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𝟗𝟕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𝟑𝟐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s-ES" b="1" dirty="0"/>
              </a:p>
            </p:txBody>
          </p:sp>
        </mc:Choice>
        <mc:Fallback xmlns="">
          <p:sp>
            <p:nvSpPr>
              <p:cNvPr id="12" name="CuadroTexto 11">
                <a:extLst>
                  <a:ext uri="{FF2B5EF4-FFF2-40B4-BE49-F238E27FC236}">
                    <a16:creationId xmlns:a16="http://schemas.microsoft.com/office/drawing/2014/main" id="{A65F3952-9D29-4F9E-9952-33640CF209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8753" y="5267077"/>
                <a:ext cx="2600857" cy="335285"/>
              </a:xfrm>
              <a:prstGeom prst="rect">
                <a:avLst/>
              </a:prstGeom>
              <a:blipFill>
                <a:blip r:embed="rId3"/>
                <a:stretch>
                  <a:fillRect b="-21429"/>
                </a:stretch>
              </a:blipFill>
              <a:ln w="31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1F56F534-ADE5-4A70-98F6-1DD84464DBF0}"/>
                  </a:ext>
                </a:extLst>
              </p:cNvPr>
              <p:cNvSpPr txBox="1"/>
              <p:nvPr/>
            </p:nvSpPr>
            <p:spPr>
              <a:xfrm>
                <a:off x="5340886" y="5278908"/>
                <a:ext cx="2600857" cy="307777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𝜼</m:t>
                          </m:r>
                        </m:e>
                        <m:sub>
                          <m:r>
                            <a:rPr lang="es-ES" sz="2000" b="1" i="1" smtClean="0">
                              <a:latin typeface="Cambria Math" panose="02040503050406030204" pitchFamily="18" charset="0"/>
                            </a:rPr>
                            <m:t>𝑴𝑷𝑷𝑻𝒔𝒊𝒎</m:t>
                          </m:r>
                        </m:sub>
                      </m:sSub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𝟗𝟗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𝟖𝟐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s-ES" b="1" dirty="0"/>
              </a:p>
            </p:txBody>
          </p:sp>
        </mc:Choice>
        <mc:Fallback xmlns=""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1F56F534-ADE5-4A70-98F6-1DD84464DB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0886" y="5278908"/>
                <a:ext cx="2600857" cy="307777"/>
              </a:xfrm>
              <a:prstGeom prst="rect">
                <a:avLst/>
              </a:prstGeom>
              <a:blipFill>
                <a:blip r:embed="rId4"/>
                <a:stretch>
                  <a:fillRect b="-27451"/>
                </a:stretch>
              </a:blipFill>
              <a:ln w="31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kstfelt 3">
            <a:extLst>
              <a:ext uri="{FF2B5EF4-FFF2-40B4-BE49-F238E27FC236}">
                <a16:creationId xmlns:a16="http://schemas.microsoft.com/office/drawing/2014/main" id="{AB1B9362-DE29-4F36-9F77-27DEC53F3D8E}"/>
              </a:ext>
            </a:extLst>
          </p:cNvPr>
          <p:cNvSpPr txBox="1"/>
          <p:nvPr/>
        </p:nvSpPr>
        <p:spPr>
          <a:xfrm>
            <a:off x="587374" y="1041487"/>
            <a:ext cx="473942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endParaRPr lang="en-GB" sz="1600" spc="300" dirty="0">
              <a:sym typeface="Wingdings" panose="05000000000000000000" pitchFamily="2" charset="2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>
                <a:sym typeface="Wingdings" panose="05000000000000000000" pitchFamily="2" charset="2"/>
              </a:rPr>
              <a:t>Boost mode:</a:t>
            </a:r>
          </a:p>
          <a:p>
            <a:r>
              <a:rPr lang="en-GB" sz="1600" spc="300" dirty="0">
                <a:sym typeface="Wingdings" panose="05000000000000000000" pitchFamily="2" charset="2"/>
              </a:rPr>
              <a:t> </a:t>
            </a:r>
          </a:p>
          <a:p>
            <a:pPr rtl="0"/>
            <a:r>
              <a:rPr lang="en-GB" sz="1600" spc="300" dirty="0"/>
              <a:t> 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kstfelt 12">
                <a:extLst>
                  <a:ext uri="{FF2B5EF4-FFF2-40B4-BE49-F238E27FC236}">
                    <a16:creationId xmlns:a16="http://schemas.microsoft.com/office/drawing/2014/main" id="{80F19594-7E5D-4E44-90D8-DB049DEABE6E}"/>
                  </a:ext>
                </a:extLst>
              </p:cNvPr>
              <p:cNvSpPr txBox="1"/>
              <p:nvPr/>
            </p:nvSpPr>
            <p:spPr>
              <a:xfrm>
                <a:off x="6096000" y="4613096"/>
                <a:ext cx="470139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600" dirty="0"/>
                  <a:t>Experimental </a:t>
                </a:r>
                <a:r>
                  <a:rPr lang="es-ES" sz="1600" dirty="0" err="1"/>
                  <a:t>results</a:t>
                </a:r>
                <a:r>
                  <a:rPr lang="es-ES" sz="1600" dirty="0"/>
                  <a:t> </a:t>
                </a:r>
                <a:r>
                  <a:rPr lang="es-ES" sz="1600" dirty="0" err="1"/>
                  <a:t>under</a:t>
                </a:r>
                <a:r>
                  <a:rPr lang="es-ES" sz="1600" dirty="0"/>
                  <a:t> STC </a:t>
                </a:r>
                <a:r>
                  <a:rPr lang="es-ES" sz="1600" dirty="0" err="1"/>
                  <a:t>with</a:t>
                </a:r>
                <a:r>
                  <a:rPr lang="es-ES" sz="1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s-ES" sz="1600" b="0" i="1" smtClean="0">
                        <a:latin typeface="Cambria Math" panose="02040503050406030204" pitchFamily="18" charset="0"/>
                      </a:rPr>
                      <m:t>=27 </m:t>
                    </m:r>
                    <m:r>
                      <m:rPr>
                        <m:sty m:val="p"/>
                      </m:rPr>
                      <a:rPr lang="el-G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s-ES" sz="1600" dirty="0"/>
                  <a:t>.</a:t>
                </a:r>
                <a:endParaRPr lang="en-US" sz="1600" dirty="0"/>
              </a:p>
            </p:txBody>
          </p:sp>
        </mc:Choice>
        <mc:Fallback xmlns="">
          <p:sp>
            <p:nvSpPr>
              <p:cNvPr id="17" name="Tekstfelt 12">
                <a:extLst>
                  <a:ext uri="{FF2B5EF4-FFF2-40B4-BE49-F238E27FC236}">
                    <a16:creationId xmlns:a16="http://schemas.microsoft.com/office/drawing/2014/main" id="{80F19594-7E5D-4E44-90D8-DB049DEABE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4613096"/>
                <a:ext cx="4701397" cy="338554"/>
              </a:xfrm>
              <a:prstGeom prst="rect">
                <a:avLst/>
              </a:prstGeom>
              <a:blipFill>
                <a:blip r:embed="rId5"/>
                <a:stretch>
                  <a:fillRect l="-649" t="-5455" b="-23636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agen 4">
            <a:extLst>
              <a:ext uri="{FF2B5EF4-FFF2-40B4-BE49-F238E27FC236}">
                <a16:creationId xmlns:a16="http://schemas.microsoft.com/office/drawing/2014/main" id="{1188C366-03C5-4BD8-B434-BB81AB91FD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957" y="1580096"/>
            <a:ext cx="4123391" cy="4123391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157FBBB5-C24B-49FA-B38B-DB0C4AF82CE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7917" y="1480815"/>
            <a:ext cx="6324864" cy="3164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932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19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4"/>
            <a:ext cx="10868615" cy="994742"/>
          </a:xfrm>
        </p:spPr>
        <p:txBody>
          <a:bodyPr rtlCol="0"/>
          <a:lstStyle/>
          <a:p>
            <a:pPr rtl="0"/>
            <a:r>
              <a:rPr lang="en-GB" dirty="0"/>
              <a:t>Boundary between modes of operation</a:t>
            </a:r>
            <a:endParaRPr lang="da-DK" dirty="0">
              <a:solidFill>
                <a:schemeClr val="accent4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kstfelt 12">
                <a:extLst>
                  <a:ext uri="{FF2B5EF4-FFF2-40B4-BE49-F238E27FC236}">
                    <a16:creationId xmlns:a16="http://schemas.microsoft.com/office/drawing/2014/main" id="{1EA0878A-3364-4A20-886C-131844DFA180}"/>
                  </a:ext>
                </a:extLst>
              </p:cNvPr>
              <p:cNvSpPr txBox="1"/>
              <p:nvPr/>
            </p:nvSpPr>
            <p:spPr>
              <a:xfrm>
                <a:off x="673823" y="5582793"/>
                <a:ext cx="456652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600" dirty="0" err="1"/>
                  <a:t>Panel’s</a:t>
                </a:r>
                <a:r>
                  <a:rPr lang="es-ES" sz="1600" dirty="0"/>
                  <a:t> voltaje, </a:t>
                </a:r>
                <a:r>
                  <a:rPr lang="es-ES" sz="1600" dirty="0" err="1"/>
                  <a:t>current</a:t>
                </a:r>
                <a:r>
                  <a:rPr lang="es-ES" sz="1600" dirty="0"/>
                  <a:t> and </a:t>
                </a:r>
                <a:r>
                  <a:rPr lang="es-ES" sz="1600" dirty="0" err="1"/>
                  <a:t>power</a:t>
                </a:r>
                <a:r>
                  <a:rPr lang="es-ES" sz="1600" dirty="0"/>
                  <a:t> </a:t>
                </a:r>
                <a:r>
                  <a:rPr lang="es-ES" sz="1600" dirty="0" err="1"/>
                  <a:t>under</a:t>
                </a:r>
                <a:r>
                  <a:rPr lang="es-ES" sz="1600" dirty="0"/>
                  <a:t> STC </a:t>
                </a:r>
                <a:r>
                  <a:rPr lang="es-ES" sz="1600" dirty="0" err="1"/>
                  <a:t>with</a:t>
                </a:r>
                <a:r>
                  <a:rPr lang="es-ES" sz="1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s-ES" sz="1600" b="0" i="1" smtClean="0">
                        <a:latin typeface="Cambria Math" panose="02040503050406030204" pitchFamily="18" charset="0"/>
                      </a:rPr>
                      <m:t>=4.3 </m:t>
                    </m:r>
                    <m:r>
                      <m:rPr>
                        <m:sty m:val="p"/>
                      </m:rPr>
                      <a:rPr lang="el-G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s-ES" sz="1600" dirty="0"/>
                  <a:t>.</a:t>
                </a:r>
                <a:endParaRPr lang="en-US" sz="1600" dirty="0"/>
              </a:p>
            </p:txBody>
          </p:sp>
        </mc:Choice>
        <mc:Fallback xmlns="">
          <p:sp>
            <p:nvSpPr>
              <p:cNvPr id="14" name="Tekstfelt 12">
                <a:extLst>
                  <a:ext uri="{FF2B5EF4-FFF2-40B4-BE49-F238E27FC236}">
                    <a16:creationId xmlns:a16="http://schemas.microsoft.com/office/drawing/2014/main" id="{1EA0878A-3364-4A20-886C-131844DFA1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823" y="5582793"/>
                <a:ext cx="4566526" cy="584775"/>
              </a:xfrm>
              <a:prstGeom prst="rect">
                <a:avLst/>
              </a:prstGeom>
              <a:blipFill>
                <a:blip r:embed="rId2"/>
                <a:stretch>
                  <a:fillRect l="-801" t="-3125" b="-12500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1F56F534-ADE5-4A70-98F6-1DD84464DBF0}"/>
                  </a:ext>
                </a:extLst>
              </p:cNvPr>
              <p:cNvSpPr txBox="1"/>
              <p:nvPr/>
            </p:nvSpPr>
            <p:spPr>
              <a:xfrm>
                <a:off x="8422568" y="6013679"/>
                <a:ext cx="2386595" cy="307777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𝜼</m:t>
                          </m:r>
                        </m:e>
                        <m:sub>
                          <m:r>
                            <a:rPr lang="es-ES" sz="2000" b="1" i="1" smtClean="0">
                              <a:latin typeface="Cambria Math" panose="02040503050406030204" pitchFamily="18" charset="0"/>
                            </a:rPr>
                            <m:t>𝑴𝑷𝑷𝑻</m:t>
                          </m:r>
                        </m:sub>
                      </m:sSub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𝟗𝟗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𝟕𝟓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s-ES" b="1" dirty="0"/>
              </a:p>
            </p:txBody>
          </p:sp>
        </mc:Choice>
        <mc:Fallback xmlns=""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1F56F534-ADE5-4A70-98F6-1DD84464DB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2568" y="6013679"/>
                <a:ext cx="2386595" cy="307777"/>
              </a:xfrm>
              <a:prstGeom prst="rect">
                <a:avLst/>
              </a:prstGeom>
              <a:blipFill>
                <a:blip r:embed="rId3"/>
                <a:stretch>
                  <a:fillRect b="-26923"/>
                </a:stretch>
              </a:blipFill>
              <a:ln w="31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kstfelt 3">
            <a:extLst>
              <a:ext uri="{FF2B5EF4-FFF2-40B4-BE49-F238E27FC236}">
                <a16:creationId xmlns:a16="http://schemas.microsoft.com/office/drawing/2014/main" id="{AB1B9362-DE29-4F36-9F77-27DEC53F3D8E}"/>
              </a:ext>
            </a:extLst>
          </p:cNvPr>
          <p:cNvSpPr txBox="1"/>
          <p:nvPr/>
        </p:nvSpPr>
        <p:spPr>
          <a:xfrm>
            <a:off x="587374" y="1041487"/>
            <a:ext cx="473942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endParaRPr lang="en-GB" sz="1600" spc="300" dirty="0">
              <a:sym typeface="Wingdings" panose="05000000000000000000" pitchFamily="2" charset="2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>
                <a:sym typeface="Wingdings" panose="05000000000000000000" pitchFamily="2" charset="2"/>
              </a:rPr>
              <a:t>Buck mode:</a:t>
            </a:r>
          </a:p>
          <a:p>
            <a:r>
              <a:rPr lang="en-GB" sz="1600" spc="300" dirty="0">
                <a:sym typeface="Wingdings" panose="05000000000000000000" pitchFamily="2" charset="2"/>
              </a:rPr>
              <a:t> </a:t>
            </a:r>
          </a:p>
          <a:p>
            <a:pPr rtl="0"/>
            <a:r>
              <a:rPr lang="en-GB" sz="1600" spc="300" dirty="0"/>
              <a:t> 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kstfelt 12">
                <a:extLst>
                  <a:ext uri="{FF2B5EF4-FFF2-40B4-BE49-F238E27FC236}">
                    <a16:creationId xmlns:a16="http://schemas.microsoft.com/office/drawing/2014/main" id="{80F19594-7E5D-4E44-90D8-DB049DEABE6E}"/>
                  </a:ext>
                </a:extLst>
              </p:cNvPr>
              <p:cNvSpPr txBox="1"/>
              <p:nvPr/>
            </p:nvSpPr>
            <p:spPr>
              <a:xfrm>
                <a:off x="5878914" y="5420859"/>
                <a:ext cx="508730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600" dirty="0" err="1"/>
                  <a:t>Duty</a:t>
                </a:r>
                <a:r>
                  <a:rPr lang="es-ES" sz="1600" dirty="0"/>
                  <a:t> </a:t>
                </a:r>
                <a:r>
                  <a:rPr lang="es-ES" sz="1600" dirty="0" err="1"/>
                  <a:t>cycles</a:t>
                </a:r>
                <a:r>
                  <a:rPr lang="es-ES" sz="1600" dirty="0"/>
                  <a:t> and </a:t>
                </a:r>
                <a:r>
                  <a:rPr lang="es-ES" sz="1600" dirty="0" err="1"/>
                  <a:t>voltages</a:t>
                </a:r>
                <a:r>
                  <a:rPr lang="es-ES" sz="1600" dirty="0"/>
                  <a:t> </a:t>
                </a:r>
                <a:r>
                  <a:rPr lang="es-ES" sz="1600" dirty="0" err="1"/>
                  <a:t>under</a:t>
                </a:r>
                <a:r>
                  <a:rPr lang="es-ES" sz="1600" dirty="0"/>
                  <a:t> STC </a:t>
                </a:r>
                <a:r>
                  <a:rPr lang="es-ES" sz="1600" dirty="0" err="1"/>
                  <a:t>with</a:t>
                </a:r>
                <a:r>
                  <a:rPr lang="es-ES" sz="1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s-ES" sz="1600" b="0" i="1" smtClean="0">
                        <a:latin typeface="Cambria Math" panose="02040503050406030204" pitchFamily="18" charset="0"/>
                      </a:rPr>
                      <m:t>=4.3 </m:t>
                    </m:r>
                    <m:r>
                      <m:rPr>
                        <m:sty m:val="p"/>
                      </m:rPr>
                      <a:rPr lang="el-G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s-ES" sz="1600" dirty="0"/>
                  <a:t>.</a:t>
                </a:r>
                <a:endParaRPr lang="en-US" sz="1600" dirty="0"/>
              </a:p>
            </p:txBody>
          </p:sp>
        </mc:Choice>
        <mc:Fallback xmlns="">
          <p:sp>
            <p:nvSpPr>
              <p:cNvPr id="17" name="Tekstfelt 12">
                <a:extLst>
                  <a:ext uri="{FF2B5EF4-FFF2-40B4-BE49-F238E27FC236}">
                    <a16:creationId xmlns:a16="http://schemas.microsoft.com/office/drawing/2014/main" id="{80F19594-7E5D-4E44-90D8-DB049DEABE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8914" y="5420859"/>
                <a:ext cx="5087309" cy="338554"/>
              </a:xfrm>
              <a:prstGeom prst="rect">
                <a:avLst/>
              </a:prstGeom>
              <a:blipFill>
                <a:blip r:embed="rId4"/>
                <a:stretch>
                  <a:fillRect l="-599" t="-5357" b="-21429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Imagen 5">
            <a:extLst>
              <a:ext uri="{FF2B5EF4-FFF2-40B4-BE49-F238E27FC236}">
                <a16:creationId xmlns:a16="http://schemas.microsoft.com/office/drawing/2014/main" id="{75A877DB-3B23-4B85-A85E-CA7DAE8157C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480" y="1562513"/>
            <a:ext cx="3820784" cy="3820784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9790047E-E4D4-46BB-9BA3-F045F852671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2348" y="1537616"/>
            <a:ext cx="3916037" cy="3916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9903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2</a:t>
            </a:fld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/>
              <a:t>CONTENT</a:t>
            </a:r>
            <a:endParaRPr lang="da-DK" dirty="0"/>
          </a:p>
        </p:txBody>
      </p:sp>
      <p:sp>
        <p:nvSpPr>
          <p:cNvPr id="7" name="Pladsholder til tekst 6"/>
          <p:cNvSpPr>
            <a:spLocks noGrp="1"/>
          </p:cNvSpPr>
          <p:nvPr>
            <p:ph type="body" sz="quarter" idx="12"/>
          </p:nvPr>
        </p:nvSpPr>
        <p:spPr/>
        <p:txBody>
          <a:bodyPr rtlCol="0"/>
          <a:lstStyle/>
          <a:p>
            <a:pPr rtl="0"/>
            <a:r>
              <a:rPr lang="en-GB"/>
              <a:t>GENERAL GUIDELINES</a:t>
            </a:r>
          </a:p>
          <a:p>
            <a:pPr rtl="0"/>
            <a:r>
              <a:rPr lang="en-GB"/>
              <a:t>STUDENTS</a:t>
            </a:r>
          </a:p>
          <a:p>
            <a:pPr rtl="0"/>
            <a:r>
              <a:rPr lang="en-GB"/>
              <a:t>PBL</a:t>
            </a:r>
          </a:p>
          <a:p>
            <a:pPr rtl="0"/>
            <a:r>
              <a:rPr lang="en-GB"/>
              <a:t>RESEARCH AND RANKING</a:t>
            </a:r>
          </a:p>
          <a:p>
            <a:pPr rtl="0"/>
            <a:r>
              <a:rPr lang="en-GB"/>
              <a:t>BUSINESS COLLABORATION</a:t>
            </a:r>
          </a:p>
          <a:p>
            <a:pPr rtl="0"/>
            <a:r>
              <a:rPr lang="en-GB"/>
              <a:t>STRATEGY 2016-21</a:t>
            </a:r>
            <a:endParaRPr lang="da-DK" dirty="0"/>
          </a:p>
        </p:txBody>
      </p:sp>
      <p:pic>
        <p:nvPicPr>
          <p:cNvPr id="8" name="Pladsholder til billede 7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07" r="3919"/>
          <a:stretch/>
        </p:blipFill>
        <p:spPr/>
      </p:pic>
    </p:spTree>
    <p:extLst>
      <p:ext uri="{BB962C8B-B14F-4D97-AF65-F5344CB8AC3E}">
        <p14:creationId xmlns:p14="http://schemas.microsoft.com/office/powerpoint/2010/main" val="25796948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20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4"/>
            <a:ext cx="10868615" cy="994742"/>
          </a:xfrm>
        </p:spPr>
        <p:txBody>
          <a:bodyPr rtlCol="0"/>
          <a:lstStyle/>
          <a:p>
            <a:pPr rtl="0"/>
            <a:r>
              <a:rPr lang="en-GB" dirty="0"/>
              <a:t>Boundary between modes of operation</a:t>
            </a:r>
            <a:endParaRPr lang="da-DK" dirty="0">
              <a:solidFill>
                <a:schemeClr val="accent4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kstfelt 12">
                <a:extLst>
                  <a:ext uri="{FF2B5EF4-FFF2-40B4-BE49-F238E27FC236}">
                    <a16:creationId xmlns:a16="http://schemas.microsoft.com/office/drawing/2014/main" id="{1EA0878A-3364-4A20-886C-131844DFA180}"/>
                  </a:ext>
                </a:extLst>
              </p:cNvPr>
              <p:cNvSpPr txBox="1"/>
              <p:nvPr/>
            </p:nvSpPr>
            <p:spPr>
              <a:xfrm>
                <a:off x="673823" y="5582793"/>
                <a:ext cx="456652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600" dirty="0"/>
                  <a:t>Panel’s voltaje, </a:t>
                </a:r>
                <a:r>
                  <a:rPr lang="es-ES" sz="1600" dirty="0" err="1"/>
                  <a:t>current</a:t>
                </a:r>
                <a:r>
                  <a:rPr lang="es-ES" sz="1600" dirty="0"/>
                  <a:t> and </a:t>
                </a:r>
                <a:r>
                  <a:rPr lang="es-ES" sz="1600" dirty="0" err="1"/>
                  <a:t>power</a:t>
                </a:r>
                <a:r>
                  <a:rPr lang="es-ES" sz="1600" dirty="0"/>
                  <a:t> </a:t>
                </a:r>
                <a:r>
                  <a:rPr lang="es-ES" sz="1600" dirty="0" err="1"/>
                  <a:t>under</a:t>
                </a:r>
                <a:r>
                  <a:rPr lang="es-ES" sz="1600" dirty="0"/>
                  <a:t> STC </a:t>
                </a:r>
                <a:r>
                  <a:rPr lang="es-ES" sz="1600" dirty="0" err="1"/>
                  <a:t>with</a:t>
                </a:r>
                <a:r>
                  <a:rPr lang="es-ES" sz="1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s-ES" sz="1600" b="0" i="1" smtClean="0">
                        <a:latin typeface="Cambria Math" panose="02040503050406030204" pitchFamily="18" charset="0"/>
                      </a:rPr>
                      <m:t>=5.3 </m:t>
                    </m:r>
                    <m:r>
                      <m:rPr>
                        <m:sty m:val="p"/>
                      </m:rPr>
                      <a:rPr lang="el-G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s-ES" sz="1600" dirty="0"/>
                  <a:t>.</a:t>
                </a:r>
                <a:endParaRPr lang="en-US" sz="1600" dirty="0"/>
              </a:p>
            </p:txBody>
          </p:sp>
        </mc:Choice>
        <mc:Fallback xmlns="">
          <p:sp>
            <p:nvSpPr>
              <p:cNvPr id="14" name="Tekstfelt 12">
                <a:extLst>
                  <a:ext uri="{FF2B5EF4-FFF2-40B4-BE49-F238E27FC236}">
                    <a16:creationId xmlns:a16="http://schemas.microsoft.com/office/drawing/2014/main" id="{1EA0878A-3364-4A20-886C-131844DFA1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823" y="5582793"/>
                <a:ext cx="4566526" cy="584775"/>
              </a:xfrm>
              <a:prstGeom prst="rect">
                <a:avLst/>
              </a:prstGeom>
              <a:blipFill>
                <a:blip r:embed="rId2"/>
                <a:stretch>
                  <a:fillRect l="-801" t="-3125" b="-12500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1F56F534-ADE5-4A70-98F6-1DD84464DBF0}"/>
                  </a:ext>
                </a:extLst>
              </p:cNvPr>
              <p:cNvSpPr txBox="1"/>
              <p:nvPr/>
            </p:nvSpPr>
            <p:spPr>
              <a:xfrm>
                <a:off x="8422568" y="6013679"/>
                <a:ext cx="2386595" cy="307777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𝜼</m:t>
                          </m:r>
                        </m:e>
                        <m:sub>
                          <m:r>
                            <a:rPr lang="es-ES" sz="2000" b="1" i="1" smtClean="0">
                              <a:latin typeface="Cambria Math" panose="02040503050406030204" pitchFamily="18" charset="0"/>
                            </a:rPr>
                            <m:t>𝑴𝑷𝑷𝑻</m:t>
                          </m:r>
                        </m:sub>
                      </m:sSub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𝟗𝟗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𝟖𝟎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s-ES" b="1" dirty="0"/>
              </a:p>
            </p:txBody>
          </p:sp>
        </mc:Choice>
        <mc:Fallback xmlns=""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1F56F534-ADE5-4A70-98F6-1DD84464DB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2568" y="6013679"/>
                <a:ext cx="2386595" cy="307777"/>
              </a:xfrm>
              <a:prstGeom prst="rect">
                <a:avLst/>
              </a:prstGeom>
              <a:blipFill>
                <a:blip r:embed="rId3"/>
                <a:stretch>
                  <a:fillRect b="-26923"/>
                </a:stretch>
              </a:blipFill>
              <a:ln w="31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kstfelt 3">
            <a:extLst>
              <a:ext uri="{FF2B5EF4-FFF2-40B4-BE49-F238E27FC236}">
                <a16:creationId xmlns:a16="http://schemas.microsoft.com/office/drawing/2014/main" id="{AB1B9362-DE29-4F36-9F77-27DEC53F3D8E}"/>
              </a:ext>
            </a:extLst>
          </p:cNvPr>
          <p:cNvSpPr txBox="1"/>
          <p:nvPr/>
        </p:nvSpPr>
        <p:spPr>
          <a:xfrm>
            <a:off x="587374" y="1041487"/>
            <a:ext cx="473942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endParaRPr lang="en-GB" sz="1600" spc="300" dirty="0">
              <a:sym typeface="Wingdings" panose="05000000000000000000" pitchFamily="2" charset="2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>
                <a:sym typeface="Wingdings" panose="05000000000000000000" pitchFamily="2" charset="2"/>
              </a:rPr>
              <a:t>Boost mode:</a:t>
            </a:r>
          </a:p>
          <a:p>
            <a:r>
              <a:rPr lang="en-GB" sz="1600" spc="300" dirty="0">
                <a:sym typeface="Wingdings" panose="05000000000000000000" pitchFamily="2" charset="2"/>
              </a:rPr>
              <a:t> </a:t>
            </a:r>
          </a:p>
          <a:p>
            <a:pPr rtl="0"/>
            <a:r>
              <a:rPr lang="en-GB" sz="1600" spc="300" dirty="0"/>
              <a:t> 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kstfelt 12">
                <a:extLst>
                  <a:ext uri="{FF2B5EF4-FFF2-40B4-BE49-F238E27FC236}">
                    <a16:creationId xmlns:a16="http://schemas.microsoft.com/office/drawing/2014/main" id="{80F19594-7E5D-4E44-90D8-DB049DEABE6E}"/>
                  </a:ext>
                </a:extLst>
              </p:cNvPr>
              <p:cNvSpPr txBox="1"/>
              <p:nvPr/>
            </p:nvSpPr>
            <p:spPr>
              <a:xfrm>
                <a:off x="5878914" y="5547992"/>
                <a:ext cx="508730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600" dirty="0"/>
                  <a:t>Duty </a:t>
                </a:r>
                <a:r>
                  <a:rPr lang="es-ES" sz="1600" dirty="0" err="1"/>
                  <a:t>cycles</a:t>
                </a:r>
                <a:r>
                  <a:rPr lang="es-ES" sz="1600" dirty="0"/>
                  <a:t> and </a:t>
                </a:r>
                <a:r>
                  <a:rPr lang="es-ES" sz="1600" dirty="0" err="1"/>
                  <a:t>voltages</a:t>
                </a:r>
                <a:r>
                  <a:rPr lang="es-ES" sz="1600" dirty="0"/>
                  <a:t> </a:t>
                </a:r>
                <a:r>
                  <a:rPr lang="es-ES" sz="1600" dirty="0" err="1"/>
                  <a:t>under</a:t>
                </a:r>
                <a:r>
                  <a:rPr lang="es-ES" sz="1600" dirty="0"/>
                  <a:t> STC </a:t>
                </a:r>
                <a:r>
                  <a:rPr lang="es-ES" sz="1600" dirty="0" err="1"/>
                  <a:t>with</a:t>
                </a:r>
                <a:r>
                  <a:rPr lang="es-ES" sz="1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s-ES" sz="1600" b="0" i="1" smtClean="0">
                        <a:latin typeface="Cambria Math" panose="02040503050406030204" pitchFamily="18" charset="0"/>
                      </a:rPr>
                      <m:t>=5.3 </m:t>
                    </m:r>
                    <m:r>
                      <m:rPr>
                        <m:sty m:val="p"/>
                      </m:rPr>
                      <a:rPr lang="el-G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s-ES" sz="1600" dirty="0"/>
                  <a:t>.</a:t>
                </a:r>
                <a:endParaRPr lang="en-US" sz="1600" dirty="0"/>
              </a:p>
            </p:txBody>
          </p:sp>
        </mc:Choice>
        <mc:Fallback xmlns="">
          <p:sp>
            <p:nvSpPr>
              <p:cNvPr id="17" name="Tekstfelt 12">
                <a:extLst>
                  <a:ext uri="{FF2B5EF4-FFF2-40B4-BE49-F238E27FC236}">
                    <a16:creationId xmlns:a16="http://schemas.microsoft.com/office/drawing/2014/main" id="{80F19594-7E5D-4E44-90D8-DB049DEABE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8914" y="5547992"/>
                <a:ext cx="5087309" cy="338554"/>
              </a:xfrm>
              <a:prstGeom prst="rect">
                <a:avLst/>
              </a:prstGeom>
              <a:blipFill>
                <a:blip r:embed="rId4"/>
                <a:stretch>
                  <a:fillRect l="-599" t="-5357" b="-21429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agen 4">
            <a:extLst>
              <a:ext uri="{FF2B5EF4-FFF2-40B4-BE49-F238E27FC236}">
                <a16:creationId xmlns:a16="http://schemas.microsoft.com/office/drawing/2014/main" id="{B8E83759-5DD3-45FC-AB84-CD1F98503D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3250" y="1618437"/>
            <a:ext cx="3964356" cy="3964356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79570290-AADE-46D7-BB4F-59ABB13606E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636" y="1618437"/>
            <a:ext cx="3929555" cy="3929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763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21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4"/>
            <a:ext cx="10868615" cy="994742"/>
          </a:xfrm>
        </p:spPr>
        <p:txBody>
          <a:bodyPr rtlCol="0"/>
          <a:lstStyle/>
          <a:p>
            <a:pPr rtl="0"/>
            <a:r>
              <a:rPr lang="en-GB" dirty="0"/>
              <a:t>Sudden change in irradiance</a:t>
            </a:r>
            <a:endParaRPr lang="da-DK" dirty="0">
              <a:solidFill>
                <a:schemeClr val="accent4"/>
              </a:solidFill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AAC291D-6BDD-4AB9-B028-2E96F6593F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806" y="1592312"/>
            <a:ext cx="4126072" cy="4126072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064078A1-3B31-49B7-BED9-D55F1F0B93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7983" y="1502600"/>
            <a:ext cx="7015356" cy="3510154"/>
          </a:xfrm>
          <a:prstGeom prst="rect">
            <a:avLst/>
          </a:prstGeom>
        </p:spPr>
      </p:pic>
      <p:sp>
        <p:nvSpPr>
          <p:cNvPr id="14" name="Tekstfelt 12">
            <a:extLst>
              <a:ext uri="{FF2B5EF4-FFF2-40B4-BE49-F238E27FC236}">
                <a16:creationId xmlns:a16="http://schemas.microsoft.com/office/drawing/2014/main" id="{1EA0878A-3364-4A20-886C-131844DFA180}"/>
              </a:ext>
            </a:extLst>
          </p:cNvPr>
          <p:cNvSpPr txBox="1"/>
          <p:nvPr/>
        </p:nvSpPr>
        <p:spPr>
          <a:xfrm>
            <a:off x="736011" y="5692413"/>
            <a:ext cx="45253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 err="1"/>
              <a:t>Simulated</a:t>
            </a:r>
            <a:r>
              <a:rPr lang="es-ES" sz="1600" dirty="0"/>
              <a:t> </a:t>
            </a:r>
            <a:r>
              <a:rPr lang="es-ES" sz="1600" dirty="0" err="1"/>
              <a:t>results</a:t>
            </a:r>
            <a:r>
              <a:rPr lang="es-ES" sz="1600" dirty="0"/>
              <a:t> </a:t>
            </a:r>
            <a:r>
              <a:rPr lang="es-ES" sz="1600" dirty="0" err="1"/>
              <a:t>for</a:t>
            </a:r>
            <a:r>
              <a:rPr lang="es-ES" sz="1600" dirty="0"/>
              <a:t> 1000 - 800 W/m2 and </a:t>
            </a:r>
            <a:r>
              <a:rPr lang="es-ES" sz="1600" dirty="0" err="1"/>
              <a:t>constant</a:t>
            </a:r>
            <a:r>
              <a:rPr lang="es-ES" sz="1600" dirty="0"/>
              <a:t> </a:t>
            </a:r>
            <a:r>
              <a:rPr lang="es-ES" sz="1600" dirty="0" err="1"/>
              <a:t>temperature</a:t>
            </a:r>
            <a:r>
              <a:rPr lang="es-ES" sz="1600" dirty="0"/>
              <a:t> T=25ºC.</a:t>
            </a:r>
            <a:endParaRPr lang="en-US" sz="1600" dirty="0"/>
          </a:p>
        </p:txBody>
      </p:sp>
      <p:sp>
        <p:nvSpPr>
          <p:cNvPr id="15" name="Tekstfelt 12">
            <a:extLst>
              <a:ext uri="{FF2B5EF4-FFF2-40B4-BE49-F238E27FC236}">
                <a16:creationId xmlns:a16="http://schemas.microsoft.com/office/drawing/2014/main" id="{43C462F6-29D9-4CCC-8F86-A41EB932CBA0}"/>
              </a:ext>
            </a:extLst>
          </p:cNvPr>
          <p:cNvSpPr txBox="1"/>
          <p:nvPr/>
        </p:nvSpPr>
        <p:spPr>
          <a:xfrm>
            <a:off x="5129778" y="5089060"/>
            <a:ext cx="64408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/>
              <a:t>Experimental </a:t>
            </a:r>
            <a:r>
              <a:rPr lang="es-ES" sz="1600" dirty="0" err="1"/>
              <a:t>results</a:t>
            </a:r>
            <a:r>
              <a:rPr lang="es-ES" sz="1600" dirty="0"/>
              <a:t> </a:t>
            </a:r>
            <a:r>
              <a:rPr lang="es-ES" sz="1600" dirty="0" err="1"/>
              <a:t>for</a:t>
            </a:r>
            <a:r>
              <a:rPr lang="es-ES" sz="1600" dirty="0"/>
              <a:t> 1000 - 800 W/m2 and </a:t>
            </a:r>
            <a:r>
              <a:rPr lang="es-ES" sz="1600" dirty="0" err="1"/>
              <a:t>constant</a:t>
            </a:r>
            <a:r>
              <a:rPr lang="es-ES" sz="1600" dirty="0"/>
              <a:t> </a:t>
            </a:r>
            <a:r>
              <a:rPr lang="es-ES" sz="1600" dirty="0" err="1"/>
              <a:t>temperature</a:t>
            </a:r>
            <a:r>
              <a:rPr lang="es-ES" sz="1600" dirty="0"/>
              <a:t> T=25ºC.</a:t>
            </a:r>
            <a:endParaRPr lang="en-US" sz="1600" dirty="0"/>
          </a:p>
        </p:txBody>
      </p:sp>
      <p:sp>
        <p:nvSpPr>
          <p:cNvPr id="8" name="Tekstfelt 3">
            <a:extLst>
              <a:ext uri="{FF2B5EF4-FFF2-40B4-BE49-F238E27FC236}">
                <a16:creationId xmlns:a16="http://schemas.microsoft.com/office/drawing/2014/main" id="{6A37DBFC-B1D9-47B0-9354-24C80BDB3BA8}"/>
              </a:ext>
            </a:extLst>
          </p:cNvPr>
          <p:cNvSpPr txBox="1"/>
          <p:nvPr/>
        </p:nvSpPr>
        <p:spPr>
          <a:xfrm>
            <a:off x="587374" y="1041487"/>
            <a:ext cx="473942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endParaRPr lang="en-GB" sz="1600" spc="300" dirty="0">
              <a:sym typeface="Wingdings" panose="05000000000000000000" pitchFamily="2" charset="2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>
                <a:sym typeface="Wingdings" panose="05000000000000000000" pitchFamily="2" charset="2"/>
              </a:rPr>
              <a:t>Buck mode:</a:t>
            </a:r>
          </a:p>
          <a:p>
            <a:r>
              <a:rPr lang="en-GB" sz="1600" spc="300" dirty="0">
                <a:sym typeface="Wingdings" panose="05000000000000000000" pitchFamily="2" charset="2"/>
              </a:rPr>
              <a:t> </a:t>
            </a:r>
          </a:p>
          <a:p>
            <a:pPr rtl="0"/>
            <a:r>
              <a:rPr lang="en-GB" sz="1600" spc="300" dirty="0"/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1394488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22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4"/>
            <a:ext cx="10868615" cy="994742"/>
          </a:xfrm>
        </p:spPr>
        <p:txBody>
          <a:bodyPr rtlCol="0"/>
          <a:lstStyle/>
          <a:p>
            <a:pPr rtl="0"/>
            <a:r>
              <a:rPr lang="en-GB" dirty="0"/>
              <a:t>Sudden change in temperature</a:t>
            </a:r>
            <a:endParaRPr lang="da-DK" dirty="0">
              <a:solidFill>
                <a:schemeClr val="accent4"/>
              </a:solidFill>
            </a:endParaRPr>
          </a:p>
        </p:txBody>
      </p:sp>
      <p:sp>
        <p:nvSpPr>
          <p:cNvPr id="14" name="Tekstfelt 12">
            <a:extLst>
              <a:ext uri="{FF2B5EF4-FFF2-40B4-BE49-F238E27FC236}">
                <a16:creationId xmlns:a16="http://schemas.microsoft.com/office/drawing/2014/main" id="{1EA0878A-3364-4A20-886C-131844DFA180}"/>
              </a:ext>
            </a:extLst>
          </p:cNvPr>
          <p:cNvSpPr txBox="1"/>
          <p:nvPr/>
        </p:nvSpPr>
        <p:spPr>
          <a:xfrm>
            <a:off x="959624" y="5898068"/>
            <a:ext cx="45253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 err="1"/>
              <a:t>Simulated</a:t>
            </a:r>
            <a:r>
              <a:rPr lang="es-ES" sz="1600" dirty="0"/>
              <a:t> </a:t>
            </a:r>
            <a:r>
              <a:rPr lang="es-ES" sz="1600" dirty="0" err="1"/>
              <a:t>results</a:t>
            </a:r>
            <a:r>
              <a:rPr lang="es-ES" sz="1600" dirty="0"/>
              <a:t> </a:t>
            </a:r>
            <a:r>
              <a:rPr lang="es-ES" sz="1600" dirty="0" err="1"/>
              <a:t>for</a:t>
            </a:r>
            <a:r>
              <a:rPr lang="es-ES" sz="1600" dirty="0"/>
              <a:t> 25 - 15 </a:t>
            </a:r>
            <a:r>
              <a:rPr lang="es-ES" sz="1600" dirty="0" err="1"/>
              <a:t>ºC</a:t>
            </a:r>
            <a:r>
              <a:rPr lang="es-ES" sz="1600" dirty="0"/>
              <a:t> and </a:t>
            </a:r>
            <a:r>
              <a:rPr lang="es-ES" sz="1600" dirty="0" err="1"/>
              <a:t>constant</a:t>
            </a:r>
            <a:r>
              <a:rPr lang="es-ES" sz="1600" dirty="0"/>
              <a:t> </a:t>
            </a:r>
            <a:r>
              <a:rPr lang="es-ES" sz="1600" dirty="0" err="1"/>
              <a:t>irradiance</a:t>
            </a:r>
            <a:r>
              <a:rPr lang="es-ES" sz="1600" dirty="0"/>
              <a:t> 1000 W/m2.</a:t>
            </a:r>
            <a:endParaRPr lang="en-US" sz="1600" dirty="0"/>
          </a:p>
        </p:txBody>
      </p:sp>
      <p:sp>
        <p:nvSpPr>
          <p:cNvPr id="15" name="Tekstfelt 12">
            <a:extLst>
              <a:ext uri="{FF2B5EF4-FFF2-40B4-BE49-F238E27FC236}">
                <a16:creationId xmlns:a16="http://schemas.microsoft.com/office/drawing/2014/main" id="{43C462F6-29D9-4CCC-8F86-A41EB932CBA0}"/>
              </a:ext>
            </a:extLst>
          </p:cNvPr>
          <p:cNvSpPr txBox="1"/>
          <p:nvPr/>
        </p:nvSpPr>
        <p:spPr>
          <a:xfrm>
            <a:off x="5213209" y="4993869"/>
            <a:ext cx="67643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/>
              <a:t>Experimental </a:t>
            </a:r>
            <a:r>
              <a:rPr lang="es-ES" sz="1600" dirty="0" err="1"/>
              <a:t>results</a:t>
            </a:r>
            <a:r>
              <a:rPr lang="es-ES" sz="1600" dirty="0"/>
              <a:t> </a:t>
            </a:r>
            <a:r>
              <a:rPr lang="es-ES" sz="1600" dirty="0" err="1"/>
              <a:t>for</a:t>
            </a:r>
            <a:r>
              <a:rPr lang="es-ES" sz="1600" dirty="0"/>
              <a:t> 25 - 15 </a:t>
            </a:r>
            <a:r>
              <a:rPr lang="es-ES" sz="1600" dirty="0" err="1"/>
              <a:t>ºC</a:t>
            </a:r>
            <a:r>
              <a:rPr lang="es-ES" sz="1600" dirty="0"/>
              <a:t> and </a:t>
            </a:r>
            <a:r>
              <a:rPr lang="es-ES" sz="1600" dirty="0" err="1"/>
              <a:t>constant</a:t>
            </a:r>
            <a:r>
              <a:rPr lang="es-ES" sz="1600" dirty="0"/>
              <a:t> </a:t>
            </a:r>
            <a:r>
              <a:rPr lang="es-ES" sz="1600" dirty="0" err="1"/>
              <a:t>irradiance</a:t>
            </a:r>
            <a:r>
              <a:rPr lang="es-ES" sz="1600" dirty="0"/>
              <a:t> 1000 W/m2.</a:t>
            </a:r>
            <a:endParaRPr lang="en-US" sz="1600" dirty="0"/>
          </a:p>
        </p:txBody>
      </p:sp>
      <p:sp>
        <p:nvSpPr>
          <p:cNvPr id="8" name="Tekstfelt 3">
            <a:extLst>
              <a:ext uri="{FF2B5EF4-FFF2-40B4-BE49-F238E27FC236}">
                <a16:creationId xmlns:a16="http://schemas.microsoft.com/office/drawing/2014/main" id="{6A37DBFC-B1D9-47B0-9354-24C80BDB3BA8}"/>
              </a:ext>
            </a:extLst>
          </p:cNvPr>
          <p:cNvSpPr txBox="1"/>
          <p:nvPr/>
        </p:nvSpPr>
        <p:spPr>
          <a:xfrm>
            <a:off x="587374" y="1041487"/>
            <a:ext cx="473942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endParaRPr lang="en-GB" sz="1600" spc="300" dirty="0">
              <a:sym typeface="Wingdings" panose="05000000000000000000" pitchFamily="2" charset="2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>
                <a:sym typeface="Wingdings" panose="05000000000000000000" pitchFamily="2" charset="2"/>
              </a:rPr>
              <a:t>Buck mode:</a:t>
            </a:r>
          </a:p>
          <a:p>
            <a:r>
              <a:rPr lang="en-GB" sz="1600" spc="300" dirty="0">
                <a:sym typeface="Wingdings" panose="05000000000000000000" pitchFamily="2" charset="2"/>
              </a:rPr>
              <a:t> </a:t>
            </a:r>
          </a:p>
          <a:p>
            <a:pPr rtl="0"/>
            <a:r>
              <a:rPr lang="en-GB" sz="1600" spc="300" dirty="0"/>
              <a:t>   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BF6C5166-B03F-48A6-BD04-47C1B7FD00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443" y="1619556"/>
            <a:ext cx="4278512" cy="4278512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79B9CC89-93FB-4F41-8363-83664DB175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1252" y="1525577"/>
            <a:ext cx="6764332" cy="3384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9750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23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4"/>
            <a:ext cx="10868615" cy="994742"/>
          </a:xfrm>
        </p:spPr>
        <p:txBody>
          <a:bodyPr rtlCol="0"/>
          <a:lstStyle/>
          <a:p>
            <a:pPr rtl="0"/>
            <a:r>
              <a:rPr lang="en-GB" dirty="0"/>
              <a:t>Efficiency of the converter</a:t>
            </a:r>
            <a:endParaRPr lang="da-DK" dirty="0">
              <a:solidFill>
                <a:schemeClr val="accent4"/>
              </a:solidFill>
            </a:endParaRPr>
          </a:p>
        </p:txBody>
      </p:sp>
      <p:sp>
        <p:nvSpPr>
          <p:cNvPr id="15" name="Tekstfelt 12">
            <a:extLst>
              <a:ext uri="{FF2B5EF4-FFF2-40B4-BE49-F238E27FC236}">
                <a16:creationId xmlns:a16="http://schemas.microsoft.com/office/drawing/2014/main" id="{43C462F6-29D9-4CCC-8F86-A41EB932CBA0}"/>
              </a:ext>
            </a:extLst>
          </p:cNvPr>
          <p:cNvSpPr txBox="1"/>
          <p:nvPr/>
        </p:nvSpPr>
        <p:spPr>
          <a:xfrm>
            <a:off x="710467" y="4488295"/>
            <a:ext cx="62641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 err="1"/>
              <a:t>Voltages</a:t>
            </a:r>
            <a:r>
              <a:rPr lang="es-ES" sz="1600" dirty="0"/>
              <a:t> and </a:t>
            </a:r>
            <a:r>
              <a:rPr lang="es-ES" sz="1600" dirty="0" err="1"/>
              <a:t>powers</a:t>
            </a:r>
            <a:r>
              <a:rPr lang="es-ES" sz="1600" dirty="0"/>
              <a:t> at </a:t>
            </a:r>
            <a:r>
              <a:rPr lang="es-ES" sz="1600" dirty="0" err="1"/>
              <a:t>the</a:t>
            </a:r>
            <a:r>
              <a:rPr lang="es-ES" sz="1600" dirty="0"/>
              <a:t> </a:t>
            </a:r>
            <a:r>
              <a:rPr lang="es-ES" sz="1600" dirty="0" err="1"/>
              <a:t>converter’s</a:t>
            </a:r>
            <a:r>
              <a:rPr lang="es-ES" sz="1600" dirty="0"/>
              <a:t> input and output in Buck </a:t>
            </a:r>
            <a:r>
              <a:rPr lang="es-ES" sz="1600" dirty="0" err="1"/>
              <a:t>mode</a:t>
            </a:r>
            <a:r>
              <a:rPr lang="es-ES" sz="1600" dirty="0"/>
              <a:t> </a:t>
            </a:r>
            <a:r>
              <a:rPr lang="es-ES" sz="1600" dirty="0" err="1"/>
              <a:t>under</a:t>
            </a:r>
            <a:r>
              <a:rPr lang="es-ES" sz="1600" dirty="0"/>
              <a:t> STC.</a:t>
            </a:r>
            <a:endParaRPr lang="en-US" sz="1600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7155DDD1-0529-4244-B58B-B58BFFC9EF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032" y="1354016"/>
            <a:ext cx="6264138" cy="313427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D335EA1A-DD85-4858-B6A5-FAD0413EE2F5}"/>
                  </a:ext>
                </a:extLst>
              </p:cNvPr>
              <p:cNvSpPr txBox="1"/>
              <p:nvPr/>
            </p:nvSpPr>
            <p:spPr>
              <a:xfrm>
                <a:off x="1699220" y="5221246"/>
                <a:ext cx="3458576" cy="56547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𝑐𝑜𝑛𝑣𝑒𝑟𝑡𝑒𝑟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s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𝑜𝑢𝑡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s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𝑃𝑉</m:t>
                              </m:r>
                            </m:sub>
                          </m:sSub>
                        </m:den>
                      </m:f>
                      <m:r>
                        <a:rPr lang="es-E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∗100=93.15%</m:t>
                      </m:r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D335EA1A-DD85-4858-B6A5-FAD0413EE2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9220" y="5221246"/>
                <a:ext cx="3458576" cy="56547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133522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24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4"/>
            <a:ext cx="10868615" cy="994742"/>
          </a:xfrm>
        </p:spPr>
        <p:txBody>
          <a:bodyPr rtlCol="0"/>
          <a:lstStyle/>
          <a:p>
            <a:pPr rtl="0"/>
            <a:r>
              <a:rPr lang="en-GB" dirty="0"/>
              <a:t>Thermal test</a:t>
            </a:r>
            <a:endParaRPr lang="da-DK" dirty="0">
              <a:solidFill>
                <a:schemeClr val="accent4"/>
              </a:solidFill>
            </a:endParaRPr>
          </a:p>
        </p:txBody>
      </p:sp>
      <p:sp>
        <p:nvSpPr>
          <p:cNvPr id="15" name="Tekstfelt 12">
            <a:extLst>
              <a:ext uri="{FF2B5EF4-FFF2-40B4-BE49-F238E27FC236}">
                <a16:creationId xmlns:a16="http://schemas.microsoft.com/office/drawing/2014/main" id="{43C462F6-29D9-4CCC-8F86-A41EB932CBA0}"/>
              </a:ext>
            </a:extLst>
          </p:cNvPr>
          <p:cNvSpPr txBox="1"/>
          <p:nvPr/>
        </p:nvSpPr>
        <p:spPr>
          <a:xfrm>
            <a:off x="1144221" y="5286170"/>
            <a:ext cx="49517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 err="1"/>
              <a:t>Coil</a:t>
            </a:r>
            <a:r>
              <a:rPr lang="es-ES" sz="1600" dirty="0"/>
              <a:t> and </a:t>
            </a:r>
            <a:r>
              <a:rPr lang="es-ES" sz="1600" dirty="0" err="1"/>
              <a:t>heat</a:t>
            </a:r>
            <a:r>
              <a:rPr lang="es-ES" sz="1600" dirty="0"/>
              <a:t> </a:t>
            </a:r>
            <a:r>
              <a:rPr lang="es-ES" sz="1600" dirty="0" err="1"/>
              <a:t>sink</a:t>
            </a:r>
            <a:r>
              <a:rPr lang="es-ES" sz="1600" dirty="0"/>
              <a:t> </a:t>
            </a:r>
            <a:r>
              <a:rPr lang="es-ES" sz="1600" dirty="0" err="1"/>
              <a:t>temperature</a:t>
            </a:r>
            <a:r>
              <a:rPr lang="es-ES" sz="1600" dirty="0"/>
              <a:t> </a:t>
            </a:r>
            <a:r>
              <a:rPr lang="es-ES" sz="1600" dirty="0" err="1"/>
              <a:t>varying</a:t>
            </a:r>
            <a:r>
              <a:rPr lang="es-ES" sz="1600" dirty="0"/>
              <a:t> </a:t>
            </a:r>
            <a:r>
              <a:rPr lang="es-ES" sz="1600" dirty="0" err="1"/>
              <a:t>with</a:t>
            </a:r>
            <a:r>
              <a:rPr lang="es-ES" sz="1600" dirty="0"/>
              <a:t> time .</a:t>
            </a:r>
            <a:endParaRPr lang="en-US" sz="1600" dirty="0"/>
          </a:p>
        </p:txBody>
      </p:sp>
      <p:graphicFrame>
        <p:nvGraphicFramePr>
          <p:cNvPr id="10" name="Diagram 2">
            <a:extLst>
              <a:ext uri="{FF2B5EF4-FFF2-40B4-BE49-F238E27FC236}">
                <a16:creationId xmlns:a16="http://schemas.microsoft.com/office/drawing/2014/main" id="{EFF5F84D-0D41-49AF-9A31-2BF55355EAF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42124139"/>
              </p:ext>
            </p:extLst>
          </p:nvPr>
        </p:nvGraphicFramePr>
        <p:xfrm>
          <a:off x="587373" y="1468315"/>
          <a:ext cx="5672750" cy="38728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5" name="Imagen 4">
            <a:extLst>
              <a:ext uri="{FF2B5EF4-FFF2-40B4-BE49-F238E27FC236}">
                <a16:creationId xmlns:a16="http://schemas.microsoft.com/office/drawing/2014/main" id="{E38076C4-AF8C-43CD-8040-1C9F17FFD2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0700" y="1551095"/>
            <a:ext cx="4717326" cy="3537996"/>
          </a:xfrm>
          <a:prstGeom prst="rect">
            <a:avLst/>
          </a:prstGeom>
        </p:spPr>
      </p:pic>
      <p:sp>
        <p:nvSpPr>
          <p:cNvPr id="11" name="Tekstfelt 12">
            <a:extLst>
              <a:ext uri="{FF2B5EF4-FFF2-40B4-BE49-F238E27FC236}">
                <a16:creationId xmlns:a16="http://schemas.microsoft.com/office/drawing/2014/main" id="{777AA2C8-65B6-4258-B52D-E7EF9DCCE08F}"/>
              </a:ext>
            </a:extLst>
          </p:cNvPr>
          <p:cNvSpPr txBox="1"/>
          <p:nvPr/>
        </p:nvSpPr>
        <p:spPr>
          <a:xfrm>
            <a:off x="6816971" y="5286170"/>
            <a:ext cx="42847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 err="1"/>
              <a:t>Thermal</a:t>
            </a:r>
            <a:r>
              <a:rPr lang="es-ES" sz="1600" dirty="0"/>
              <a:t> camera </a:t>
            </a:r>
            <a:r>
              <a:rPr lang="es-ES" sz="1600" dirty="0" err="1"/>
              <a:t>showing</a:t>
            </a:r>
            <a:r>
              <a:rPr lang="es-ES" sz="1600" dirty="0"/>
              <a:t> </a:t>
            </a:r>
            <a:r>
              <a:rPr lang="es-ES" sz="1600" dirty="0" err="1"/>
              <a:t>hot</a:t>
            </a:r>
            <a:r>
              <a:rPr lang="es-ES" sz="1600" dirty="0"/>
              <a:t> and </a:t>
            </a:r>
            <a:r>
              <a:rPr lang="es-ES" sz="1600" dirty="0" err="1"/>
              <a:t>cold</a:t>
            </a:r>
            <a:r>
              <a:rPr lang="es-ES" sz="1600" dirty="0"/>
              <a:t> spots in </a:t>
            </a:r>
            <a:r>
              <a:rPr lang="es-ES" sz="1600" dirty="0" err="1"/>
              <a:t>the</a:t>
            </a:r>
            <a:r>
              <a:rPr lang="es-ES" sz="1600" dirty="0"/>
              <a:t> PCB.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1086412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>
            <a:extLst>
              <a:ext uri="{FF2B5EF4-FFF2-40B4-BE49-F238E27FC236}">
                <a16:creationId xmlns:a16="http://schemas.microsoft.com/office/drawing/2014/main" id="{B479FD0A-DE42-4D67-8F9A-6B5E723F04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D8D877B3-D348-4611-9BDB-C5374591D951}" type="slidenum">
              <a:rPr lang="en-US" smtClean="0"/>
              <a:pPr rtl="0"/>
              <a:t>25</a:t>
            </a:fld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B9C98A7-98E7-4079-B0FD-7FDD32D17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4" y="370290"/>
            <a:ext cx="10254797" cy="1474385"/>
          </a:xfrm>
        </p:spPr>
        <p:txBody>
          <a:bodyPr/>
          <a:lstStyle/>
          <a:p>
            <a:r>
              <a:rPr lang="en-US" dirty="0"/>
              <a:t>Comparison simulation and experiments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a 5">
                <a:extLst>
                  <a:ext uri="{FF2B5EF4-FFF2-40B4-BE49-F238E27FC236}">
                    <a16:creationId xmlns:a16="http://schemas.microsoft.com/office/drawing/2014/main" id="{1CB97960-A7CB-46D1-B7D9-6EDE29370E4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72651785"/>
                  </p:ext>
                </p:extLst>
              </p:nvPr>
            </p:nvGraphicFramePr>
            <p:xfrm>
              <a:off x="2032000" y="1288571"/>
              <a:ext cx="8127999" cy="114837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821353">
                      <a:extLst>
                        <a:ext uri="{9D8B030D-6E8A-4147-A177-3AD203B41FA5}">
                          <a16:colId xmlns:a16="http://schemas.microsoft.com/office/drawing/2014/main" val="2575576110"/>
                        </a:ext>
                      </a:extLst>
                    </a:gridCol>
                    <a:gridCol w="2597313">
                      <a:extLst>
                        <a:ext uri="{9D8B030D-6E8A-4147-A177-3AD203B41FA5}">
                          <a16:colId xmlns:a16="http://schemas.microsoft.com/office/drawing/2014/main" val="961337654"/>
                        </a:ext>
                      </a:extLst>
                    </a:gridCol>
                    <a:gridCol w="2709333">
                      <a:extLst>
                        <a:ext uri="{9D8B030D-6E8A-4147-A177-3AD203B41FA5}">
                          <a16:colId xmlns:a16="http://schemas.microsoft.com/office/drawing/2014/main" val="163904803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s-ES" dirty="0"/>
                            <a:t>Buck STC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dirty="0" err="1"/>
                            <a:t>Simulation</a:t>
                          </a:r>
                          <a:endParaRPr lang="es-E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dirty="0" err="1"/>
                            <a:t>Experiment</a:t>
                          </a:r>
                          <a:endParaRPr lang="es-E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20174497"/>
                      </a:ext>
                    </a:extLst>
                  </a:tr>
                  <a:tr h="40669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E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𝜂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𝑀𝑃𝑃𝑇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E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99.96%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97.72%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7388671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E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𝑀𝑃𝑃𝑇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E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2 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10 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4494816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a 5">
                <a:extLst>
                  <a:ext uri="{FF2B5EF4-FFF2-40B4-BE49-F238E27FC236}">
                    <a16:creationId xmlns:a16="http://schemas.microsoft.com/office/drawing/2014/main" id="{1CB97960-A7CB-46D1-B7D9-6EDE29370E4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72651785"/>
                  </p:ext>
                </p:extLst>
              </p:nvPr>
            </p:nvGraphicFramePr>
            <p:xfrm>
              <a:off x="2032000" y="1288571"/>
              <a:ext cx="8127999" cy="114837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821353">
                      <a:extLst>
                        <a:ext uri="{9D8B030D-6E8A-4147-A177-3AD203B41FA5}">
                          <a16:colId xmlns:a16="http://schemas.microsoft.com/office/drawing/2014/main" val="2575576110"/>
                        </a:ext>
                      </a:extLst>
                    </a:gridCol>
                    <a:gridCol w="2597313">
                      <a:extLst>
                        <a:ext uri="{9D8B030D-6E8A-4147-A177-3AD203B41FA5}">
                          <a16:colId xmlns:a16="http://schemas.microsoft.com/office/drawing/2014/main" val="961337654"/>
                        </a:ext>
                      </a:extLst>
                    </a:gridCol>
                    <a:gridCol w="2709333">
                      <a:extLst>
                        <a:ext uri="{9D8B030D-6E8A-4147-A177-3AD203B41FA5}">
                          <a16:colId xmlns:a16="http://schemas.microsoft.com/office/drawing/2014/main" val="163904803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s-ES" dirty="0"/>
                            <a:t>Buck STC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dirty="0" err="1"/>
                            <a:t>Simulation</a:t>
                          </a:r>
                          <a:endParaRPr lang="es-E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dirty="0" err="1"/>
                            <a:t>Experiment</a:t>
                          </a:r>
                          <a:endParaRPr lang="es-E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20174497"/>
                      </a:ext>
                    </a:extLst>
                  </a:tr>
                  <a:tr h="406698"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>
                        <a:blipFill>
                          <a:blip r:embed="rId2"/>
                          <a:stretch>
                            <a:fillRect l="-216" t="-98507" r="-188985" b="-10149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99.96%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97.72%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7388671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>
                        <a:blipFill>
                          <a:blip r:embed="rId2"/>
                          <a:stretch>
                            <a:fillRect l="-216" t="-218033" r="-188985" b="-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2 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10 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4494816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a 6">
                <a:extLst>
                  <a:ext uri="{FF2B5EF4-FFF2-40B4-BE49-F238E27FC236}">
                    <a16:creationId xmlns:a16="http://schemas.microsoft.com/office/drawing/2014/main" id="{D5060BDF-E49B-4C05-AB55-F91DAA96352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22316273"/>
                  </p:ext>
                </p:extLst>
              </p:nvPr>
            </p:nvGraphicFramePr>
            <p:xfrm>
              <a:off x="2032000" y="2443908"/>
              <a:ext cx="8127999" cy="114837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821354">
                      <a:extLst>
                        <a:ext uri="{9D8B030D-6E8A-4147-A177-3AD203B41FA5}">
                          <a16:colId xmlns:a16="http://schemas.microsoft.com/office/drawing/2014/main" val="2575576110"/>
                        </a:ext>
                      </a:extLst>
                    </a:gridCol>
                    <a:gridCol w="2597312">
                      <a:extLst>
                        <a:ext uri="{9D8B030D-6E8A-4147-A177-3AD203B41FA5}">
                          <a16:colId xmlns:a16="http://schemas.microsoft.com/office/drawing/2014/main" val="961337654"/>
                        </a:ext>
                      </a:extLst>
                    </a:gridCol>
                    <a:gridCol w="2709333">
                      <a:extLst>
                        <a:ext uri="{9D8B030D-6E8A-4147-A177-3AD203B41FA5}">
                          <a16:colId xmlns:a16="http://schemas.microsoft.com/office/drawing/2014/main" val="163904803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s-ES" dirty="0" err="1"/>
                            <a:t>Boost</a:t>
                          </a:r>
                          <a:r>
                            <a:rPr lang="es-ES" dirty="0"/>
                            <a:t> STC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s-E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s-E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20174497"/>
                      </a:ext>
                    </a:extLst>
                  </a:tr>
                  <a:tr h="40669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E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𝜂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𝑀𝑃𝑃𝑇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E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99.82%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97.32%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7388671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E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𝑀𝑃𝑃𝑇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E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4 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21 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4494816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a 6">
                <a:extLst>
                  <a:ext uri="{FF2B5EF4-FFF2-40B4-BE49-F238E27FC236}">
                    <a16:creationId xmlns:a16="http://schemas.microsoft.com/office/drawing/2014/main" id="{D5060BDF-E49B-4C05-AB55-F91DAA96352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22316273"/>
                  </p:ext>
                </p:extLst>
              </p:nvPr>
            </p:nvGraphicFramePr>
            <p:xfrm>
              <a:off x="2032000" y="2443908"/>
              <a:ext cx="8127999" cy="114837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821354">
                      <a:extLst>
                        <a:ext uri="{9D8B030D-6E8A-4147-A177-3AD203B41FA5}">
                          <a16:colId xmlns:a16="http://schemas.microsoft.com/office/drawing/2014/main" val="2575576110"/>
                        </a:ext>
                      </a:extLst>
                    </a:gridCol>
                    <a:gridCol w="2597312">
                      <a:extLst>
                        <a:ext uri="{9D8B030D-6E8A-4147-A177-3AD203B41FA5}">
                          <a16:colId xmlns:a16="http://schemas.microsoft.com/office/drawing/2014/main" val="961337654"/>
                        </a:ext>
                      </a:extLst>
                    </a:gridCol>
                    <a:gridCol w="2709333">
                      <a:extLst>
                        <a:ext uri="{9D8B030D-6E8A-4147-A177-3AD203B41FA5}">
                          <a16:colId xmlns:a16="http://schemas.microsoft.com/office/drawing/2014/main" val="163904803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s-ES" dirty="0" err="1"/>
                            <a:t>Boost</a:t>
                          </a:r>
                          <a:r>
                            <a:rPr lang="es-ES" dirty="0"/>
                            <a:t> STC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s-E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s-E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20174497"/>
                      </a:ext>
                    </a:extLst>
                  </a:tr>
                  <a:tr h="406698"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>
                        <a:blipFill>
                          <a:blip r:embed="rId3"/>
                          <a:stretch>
                            <a:fillRect l="-216" t="-97059" r="-188985" b="-985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99.82%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97.32%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7388671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>
                        <a:blipFill>
                          <a:blip r:embed="rId3"/>
                          <a:stretch>
                            <a:fillRect l="-216" t="-219672" r="-188985" b="-98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4 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21 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4494816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a 7">
                <a:extLst>
                  <a:ext uri="{FF2B5EF4-FFF2-40B4-BE49-F238E27FC236}">
                    <a16:creationId xmlns:a16="http://schemas.microsoft.com/office/drawing/2014/main" id="{88BA5B03-CE49-4E36-8B4E-53D8DC34DE2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47220288"/>
                  </p:ext>
                </p:extLst>
              </p:nvPr>
            </p:nvGraphicFramePr>
            <p:xfrm>
              <a:off x="2031999" y="3599245"/>
              <a:ext cx="8127999" cy="114837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811307">
                      <a:extLst>
                        <a:ext uri="{9D8B030D-6E8A-4147-A177-3AD203B41FA5}">
                          <a16:colId xmlns:a16="http://schemas.microsoft.com/office/drawing/2014/main" val="2575576110"/>
                        </a:ext>
                      </a:extLst>
                    </a:gridCol>
                    <a:gridCol w="2607359">
                      <a:extLst>
                        <a:ext uri="{9D8B030D-6E8A-4147-A177-3AD203B41FA5}">
                          <a16:colId xmlns:a16="http://schemas.microsoft.com/office/drawing/2014/main" val="961337654"/>
                        </a:ext>
                      </a:extLst>
                    </a:gridCol>
                    <a:gridCol w="2709333">
                      <a:extLst>
                        <a:ext uri="{9D8B030D-6E8A-4147-A177-3AD203B41FA5}">
                          <a16:colId xmlns:a16="http://schemas.microsoft.com/office/drawing/2014/main" val="163904803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s-ES" dirty="0"/>
                            <a:t>Buck 1000 - 800 W/m2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s-E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s-E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20174497"/>
                      </a:ext>
                    </a:extLst>
                  </a:tr>
                  <a:tr h="40669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E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𝜂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𝑀𝑃𝑃𝑇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E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 err="1"/>
                            <a:t>From</a:t>
                          </a:r>
                          <a:r>
                            <a:rPr lang="es-ES" sz="1600" dirty="0"/>
                            <a:t> 99.81% </a:t>
                          </a:r>
                          <a:r>
                            <a:rPr lang="es-ES" sz="1600" dirty="0" err="1"/>
                            <a:t>to</a:t>
                          </a:r>
                          <a:r>
                            <a:rPr lang="es-ES" sz="1600" dirty="0"/>
                            <a:t> 99.70%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18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600" dirty="0" err="1"/>
                            <a:t>From</a:t>
                          </a:r>
                          <a:r>
                            <a:rPr lang="es-ES" sz="1600" dirty="0"/>
                            <a:t> 95.96% </a:t>
                          </a:r>
                          <a:r>
                            <a:rPr lang="es-ES" sz="1600" dirty="0" err="1"/>
                            <a:t>to</a:t>
                          </a:r>
                          <a:r>
                            <a:rPr lang="es-ES" sz="1600" dirty="0"/>
                            <a:t> 93.78%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7388671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E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𝑀𝑃𝑃𝑇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E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0.5 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6.6 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4494816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a 7">
                <a:extLst>
                  <a:ext uri="{FF2B5EF4-FFF2-40B4-BE49-F238E27FC236}">
                    <a16:creationId xmlns:a16="http://schemas.microsoft.com/office/drawing/2014/main" id="{88BA5B03-CE49-4E36-8B4E-53D8DC34DE2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47220288"/>
                  </p:ext>
                </p:extLst>
              </p:nvPr>
            </p:nvGraphicFramePr>
            <p:xfrm>
              <a:off x="2031999" y="3599245"/>
              <a:ext cx="8127999" cy="114837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811307">
                      <a:extLst>
                        <a:ext uri="{9D8B030D-6E8A-4147-A177-3AD203B41FA5}">
                          <a16:colId xmlns:a16="http://schemas.microsoft.com/office/drawing/2014/main" val="2575576110"/>
                        </a:ext>
                      </a:extLst>
                    </a:gridCol>
                    <a:gridCol w="2607359">
                      <a:extLst>
                        <a:ext uri="{9D8B030D-6E8A-4147-A177-3AD203B41FA5}">
                          <a16:colId xmlns:a16="http://schemas.microsoft.com/office/drawing/2014/main" val="961337654"/>
                        </a:ext>
                      </a:extLst>
                    </a:gridCol>
                    <a:gridCol w="2709333">
                      <a:extLst>
                        <a:ext uri="{9D8B030D-6E8A-4147-A177-3AD203B41FA5}">
                          <a16:colId xmlns:a16="http://schemas.microsoft.com/office/drawing/2014/main" val="163904803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s-ES" dirty="0"/>
                            <a:t>Buck 1000 - 800 W/m2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s-E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s-E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20174497"/>
                      </a:ext>
                    </a:extLst>
                  </a:tr>
                  <a:tr h="406698"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>
                        <a:blipFill>
                          <a:blip r:embed="rId4"/>
                          <a:stretch>
                            <a:fillRect l="-217" t="-98507" r="-190239" b="-10149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 err="1"/>
                            <a:t>From</a:t>
                          </a:r>
                          <a:r>
                            <a:rPr lang="es-ES" sz="1600" dirty="0"/>
                            <a:t> 99.81% </a:t>
                          </a:r>
                          <a:r>
                            <a:rPr lang="es-ES" sz="1600" dirty="0" err="1"/>
                            <a:t>to</a:t>
                          </a:r>
                          <a:r>
                            <a:rPr lang="es-ES" sz="1600" dirty="0"/>
                            <a:t> 99.70%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18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600" dirty="0" err="1"/>
                            <a:t>From</a:t>
                          </a:r>
                          <a:r>
                            <a:rPr lang="es-ES" sz="1600" dirty="0"/>
                            <a:t> 95.96% </a:t>
                          </a:r>
                          <a:r>
                            <a:rPr lang="es-ES" sz="1600" dirty="0" err="1"/>
                            <a:t>to</a:t>
                          </a:r>
                          <a:r>
                            <a:rPr lang="es-ES" sz="1600" dirty="0"/>
                            <a:t> 93.78%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7388671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>
                        <a:blipFill>
                          <a:blip r:embed="rId4"/>
                          <a:stretch>
                            <a:fillRect l="-217" t="-218033" r="-190239" b="-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0.5 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6.6 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4494816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a 8">
                <a:extLst>
                  <a:ext uri="{FF2B5EF4-FFF2-40B4-BE49-F238E27FC236}">
                    <a16:creationId xmlns:a16="http://schemas.microsoft.com/office/drawing/2014/main" id="{0A03684B-1C9B-4ABB-89E3-E8D9CAB2406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09866720"/>
                  </p:ext>
                </p:extLst>
              </p:nvPr>
            </p:nvGraphicFramePr>
            <p:xfrm>
              <a:off x="2031998" y="4735006"/>
              <a:ext cx="8127999" cy="114837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811307">
                      <a:extLst>
                        <a:ext uri="{9D8B030D-6E8A-4147-A177-3AD203B41FA5}">
                          <a16:colId xmlns:a16="http://schemas.microsoft.com/office/drawing/2014/main" val="2575576110"/>
                        </a:ext>
                      </a:extLst>
                    </a:gridCol>
                    <a:gridCol w="2607359">
                      <a:extLst>
                        <a:ext uri="{9D8B030D-6E8A-4147-A177-3AD203B41FA5}">
                          <a16:colId xmlns:a16="http://schemas.microsoft.com/office/drawing/2014/main" val="961337654"/>
                        </a:ext>
                      </a:extLst>
                    </a:gridCol>
                    <a:gridCol w="2709333">
                      <a:extLst>
                        <a:ext uri="{9D8B030D-6E8A-4147-A177-3AD203B41FA5}">
                          <a16:colId xmlns:a16="http://schemas.microsoft.com/office/drawing/2014/main" val="163904803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s-ES" dirty="0"/>
                            <a:t>Buck 25 - 15 </a:t>
                          </a:r>
                          <a:r>
                            <a:rPr lang="es-ES" dirty="0" err="1"/>
                            <a:t>ºC</a:t>
                          </a:r>
                          <a:endParaRPr lang="es-E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s-E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s-E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20174497"/>
                      </a:ext>
                    </a:extLst>
                  </a:tr>
                  <a:tr h="40669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E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𝜂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𝑀𝑃𝑃𝑇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E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 err="1"/>
                            <a:t>From</a:t>
                          </a:r>
                          <a:r>
                            <a:rPr lang="es-ES" sz="1600" dirty="0"/>
                            <a:t> 99.81% </a:t>
                          </a:r>
                          <a:r>
                            <a:rPr lang="es-ES" sz="1600" dirty="0" err="1"/>
                            <a:t>to</a:t>
                          </a:r>
                          <a:r>
                            <a:rPr lang="es-ES" sz="1600" dirty="0"/>
                            <a:t> 99.90%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 err="1"/>
                            <a:t>From</a:t>
                          </a:r>
                          <a:r>
                            <a:rPr lang="es-ES" sz="1600" dirty="0"/>
                            <a:t> 99.20% </a:t>
                          </a:r>
                          <a:r>
                            <a:rPr lang="es-ES" sz="1600" dirty="0" err="1"/>
                            <a:t>to</a:t>
                          </a:r>
                          <a:r>
                            <a:rPr lang="es-ES" sz="1600" dirty="0"/>
                            <a:t> 98.40%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7388671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E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𝑀𝑃𝑃𝑇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E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2 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4.1 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4494816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a 8">
                <a:extLst>
                  <a:ext uri="{FF2B5EF4-FFF2-40B4-BE49-F238E27FC236}">
                    <a16:creationId xmlns:a16="http://schemas.microsoft.com/office/drawing/2014/main" id="{0A03684B-1C9B-4ABB-89E3-E8D9CAB2406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09866720"/>
                  </p:ext>
                </p:extLst>
              </p:nvPr>
            </p:nvGraphicFramePr>
            <p:xfrm>
              <a:off x="2031998" y="4735006"/>
              <a:ext cx="8127999" cy="114837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811307">
                      <a:extLst>
                        <a:ext uri="{9D8B030D-6E8A-4147-A177-3AD203B41FA5}">
                          <a16:colId xmlns:a16="http://schemas.microsoft.com/office/drawing/2014/main" val="2575576110"/>
                        </a:ext>
                      </a:extLst>
                    </a:gridCol>
                    <a:gridCol w="2607359">
                      <a:extLst>
                        <a:ext uri="{9D8B030D-6E8A-4147-A177-3AD203B41FA5}">
                          <a16:colId xmlns:a16="http://schemas.microsoft.com/office/drawing/2014/main" val="961337654"/>
                        </a:ext>
                      </a:extLst>
                    </a:gridCol>
                    <a:gridCol w="2709333">
                      <a:extLst>
                        <a:ext uri="{9D8B030D-6E8A-4147-A177-3AD203B41FA5}">
                          <a16:colId xmlns:a16="http://schemas.microsoft.com/office/drawing/2014/main" val="163904803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s-ES" dirty="0"/>
                            <a:t>Buck 25 - 15 </a:t>
                          </a:r>
                          <a:r>
                            <a:rPr lang="es-ES" dirty="0" err="1"/>
                            <a:t>ºC</a:t>
                          </a:r>
                          <a:endParaRPr lang="es-E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s-E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s-E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20174497"/>
                      </a:ext>
                    </a:extLst>
                  </a:tr>
                  <a:tr h="406698"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>
                        <a:blipFill>
                          <a:blip r:embed="rId5"/>
                          <a:stretch>
                            <a:fillRect l="-217" t="-97059" r="-190239" b="-985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 err="1"/>
                            <a:t>From</a:t>
                          </a:r>
                          <a:r>
                            <a:rPr lang="es-ES" sz="1600" dirty="0"/>
                            <a:t> 99.81% </a:t>
                          </a:r>
                          <a:r>
                            <a:rPr lang="es-ES" sz="1600" dirty="0" err="1"/>
                            <a:t>to</a:t>
                          </a:r>
                          <a:r>
                            <a:rPr lang="es-ES" sz="1600" dirty="0"/>
                            <a:t> 99.90%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 err="1"/>
                            <a:t>From</a:t>
                          </a:r>
                          <a:r>
                            <a:rPr lang="es-ES" sz="1600" dirty="0"/>
                            <a:t> 99.20% </a:t>
                          </a:r>
                          <a:r>
                            <a:rPr lang="es-ES" sz="1600" dirty="0" err="1"/>
                            <a:t>to</a:t>
                          </a:r>
                          <a:r>
                            <a:rPr lang="es-ES" sz="1600" dirty="0"/>
                            <a:t> 98.40%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7388671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>
                        <a:blipFill>
                          <a:blip r:embed="rId5"/>
                          <a:stretch>
                            <a:fillRect l="-217" t="-219672" r="-190239" b="-98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2 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4.1 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4494816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548472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ladsholder til billede 3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tIns="0" rtlCol="0" anchor="ctr" anchorCtr="0"/>
          <a:lstStyle/>
          <a:p>
            <a:pPr rtl="0"/>
            <a:r>
              <a:rPr lang="en-GB" dirty="0"/>
              <a:t>Discussion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0953612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ladsholder til billede 3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tIns="0" rtlCol="0" anchor="ctr" anchorCtr="0"/>
          <a:lstStyle/>
          <a:p>
            <a:pPr rtl="0"/>
            <a:r>
              <a:rPr lang="en-GB" dirty="0"/>
              <a:t>Converter design, change random picture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2006725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ladsholder til billede 1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a-DK" dirty="0"/>
              <a:t>Thank you for your attention</a:t>
            </a:r>
          </a:p>
        </p:txBody>
      </p:sp>
      <p:sp>
        <p:nvSpPr>
          <p:cNvPr id="8" name="Pladsholder til tekst 7"/>
          <p:cNvSpPr>
            <a:spLocks noGrp="1"/>
          </p:cNvSpPr>
          <p:nvPr>
            <p:ph type="body" sz="quarter" idx="12"/>
          </p:nvPr>
        </p:nvSpPr>
        <p:spPr/>
        <p:txBody>
          <a:bodyPr rtlCol="0"/>
          <a:lstStyle/>
          <a:p>
            <a:pPr rtl="0"/>
            <a:r>
              <a:rPr lang="da-DK" dirty="0"/>
              <a:t>Questions?</a:t>
            </a:r>
          </a:p>
        </p:txBody>
      </p:sp>
      <p:grpSp>
        <p:nvGrpSpPr>
          <p:cNvPr id="5" name="Gruppe 4"/>
          <p:cNvGrpSpPr/>
          <p:nvPr/>
        </p:nvGrpSpPr>
        <p:grpSpPr>
          <a:xfrm>
            <a:off x="5489575" y="5903913"/>
            <a:ext cx="1243013" cy="815976"/>
            <a:chOff x="5489575" y="5903913"/>
            <a:chExt cx="1243013" cy="815976"/>
          </a:xfrm>
        </p:grpSpPr>
        <p:sp>
          <p:nvSpPr>
            <p:cNvPr id="7" name="AutoShape 165"/>
            <p:cNvSpPr>
              <a:spLocks noChangeAspect="1" noChangeArrowheads="1" noTextEdit="1"/>
            </p:cNvSpPr>
            <p:nvPr/>
          </p:nvSpPr>
          <p:spPr bwMode="auto">
            <a:xfrm>
              <a:off x="5492750" y="5903913"/>
              <a:ext cx="1236663" cy="815975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" name="Freeform 167"/>
            <p:cNvSpPr>
              <a:spLocks noEditPoints="1"/>
            </p:cNvSpPr>
            <p:nvPr/>
          </p:nvSpPr>
          <p:spPr bwMode="auto">
            <a:xfrm>
              <a:off x="5489575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" name="Freeform 168"/>
            <p:cNvSpPr>
              <a:spLocks noEditPoints="1"/>
            </p:cNvSpPr>
            <p:nvPr/>
          </p:nvSpPr>
          <p:spPr bwMode="auto">
            <a:xfrm>
              <a:off x="5570538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" name="Freeform 169"/>
            <p:cNvSpPr>
              <a:spLocks/>
            </p:cNvSpPr>
            <p:nvPr/>
          </p:nvSpPr>
          <p:spPr bwMode="auto">
            <a:xfrm>
              <a:off x="5654675" y="6526213"/>
              <a:ext cx="44450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" name="Freeform 170"/>
            <p:cNvSpPr>
              <a:spLocks noEditPoints="1"/>
            </p:cNvSpPr>
            <p:nvPr/>
          </p:nvSpPr>
          <p:spPr bwMode="auto">
            <a:xfrm>
              <a:off x="5726113" y="6526213"/>
              <a:ext cx="46038" cy="6350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3" name="Freeform 171"/>
            <p:cNvSpPr>
              <a:spLocks noEditPoints="1"/>
            </p:cNvSpPr>
            <p:nvPr/>
          </p:nvSpPr>
          <p:spPr bwMode="auto">
            <a:xfrm>
              <a:off x="5799138" y="6526213"/>
              <a:ext cx="50800" cy="65088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4" name="Freeform 172"/>
            <p:cNvSpPr>
              <a:spLocks noEditPoints="1"/>
            </p:cNvSpPr>
            <p:nvPr/>
          </p:nvSpPr>
          <p:spPr bwMode="auto">
            <a:xfrm>
              <a:off x="5878513" y="6526213"/>
              <a:ext cx="47625" cy="6350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5" name="Freeform 173"/>
            <p:cNvSpPr>
              <a:spLocks/>
            </p:cNvSpPr>
            <p:nvPr/>
          </p:nvSpPr>
          <p:spPr bwMode="auto">
            <a:xfrm>
              <a:off x="5951538" y="6526213"/>
              <a:ext cx="50800" cy="65088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6" name="Freeform 174"/>
            <p:cNvSpPr>
              <a:spLocks/>
            </p:cNvSpPr>
            <p:nvPr/>
          </p:nvSpPr>
          <p:spPr bwMode="auto">
            <a:xfrm>
              <a:off x="6070600" y="6526213"/>
              <a:ext cx="49213" cy="65088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7" name="Freeform 175"/>
            <p:cNvSpPr>
              <a:spLocks/>
            </p:cNvSpPr>
            <p:nvPr/>
          </p:nvSpPr>
          <p:spPr bwMode="auto">
            <a:xfrm>
              <a:off x="6146800" y="6526213"/>
              <a:ext cx="50800" cy="6350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8" name="Freeform 176"/>
            <p:cNvSpPr>
              <a:spLocks/>
            </p:cNvSpPr>
            <p:nvPr/>
          </p:nvSpPr>
          <p:spPr bwMode="auto">
            <a:xfrm>
              <a:off x="6224588" y="6526213"/>
              <a:ext cx="15875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9" name="Freeform 177"/>
            <p:cNvSpPr>
              <a:spLocks/>
            </p:cNvSpPr>
            <p:nvPr/>
          </p:nvSpPr>
          <p:spPr bwMode="auto">
            <a:xfrm>
              <a:off x="6265863" y="6526213"/>
              <a:ext cx="57150" cy="6350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20" name="Freeform 178"/>
            <p:cNvSpPr>
              <a:spLocks/>
            </p:cNvSpPr>
            <p:nvPr/>
          </p:nvSpPr>
          <p:spPr bwMode="auto">
            <a:xfrm>
              <a:off x="6346825" y="6526213"/>
              <a:ext cx="42863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21" name="Freeform 179"/>
            <p:cNvSpPr>
              <a:spLocks noEditPoints="1"/>
            </p:cNvSpPr>
            <p:nvPr/>
          </p:nvSpPr>
          <p:spPr bwMode="auto">
            <a:xfrm>
              <a:off x="6416675" y="6526213"/>
              <a:ext cx="52388" cy="6350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22" name="Freeform 180"/>
            <p:cNvSpPr>
              <a:spLocks/>
            </p:cNvSpPr>
            <p:nvPr/>
          </p:nvSpPr>
          <p:spPr bwMode="auto">
            <a:xfrm>
              <a:off x="6491288" y="6526213"/>
              <a:ext cx="50800" cy="65088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23" name="Freeform 181"/>
            <p:cNvSpPr>
              <a:spLocks/>
            </p:cNvSpPr>
            <p:nvPr/>
          </p:nvSpPr>
          <p:spPr bwMode="auto">
            <a:xfrm>
              <a:off x="6565900" y="6526213"/>
              <a:ext cx="17463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24" name="Freeform 182"/>
            <p:cNvSpPr>
              <a:spLocks/>
            </p:cNvSpPr>
            <p:nvPr/>
          </p:nvSpPr>
          <p:spPr bwMode="auto">
            <a:xfrm>
              <a:off x="6610350" y="6526213"/>
              <a:ext cx="49213" cy="6350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25" name="Freeform 183"/>
            <p:cNvSpPr>
              <a:spLocks/>
            </p:cNvSpPr>
            <p:nvPr/>
          </p:nvSpPr>
          <p:spPr bwMode="auto">
            <a:xfrm>
              <a:off x="6677025" y="6526213"/>
              <a:ext cx="55563" cy="6350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26" name="Freeform 184"/>
            <p:cNvSpPr>
              <a:spLocks noEditPoints="1"/>
            </p:cNvSpPr>
            <p:nvPr/>
          </p:nvSpPr>
          <p:spPr bwMode="auto">
            <a:xfrm>
              <a:off x="5861050" y="6657976"/>
              <a:ext cx="41275" cy="61913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27" name="Freeform 185"/>
            <p:cNvSpPr>
              <a:spLocks/>
            </p:cNvSpPr>
            <p:nvPr/>
          </p:nvSpPr>
          <p:spPr bwMode="auto">
            <a:xfrm>
              <a:off x="5937250" y="6657976"/>
              <a:ext cx="38100" cy="61913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28" name="Freeform 186"/>
            <p:cNvSpPr>
              <a:spLocks/>
            </p:cNvSpPr>
            <p:nvPr/>
          </p:nvSpPr>
          <p:spPr bwMode="auto">
            <a:xfrm>
              <a:off x="60055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29" name="Freeform 187"/>
            <p:cNvSpPr>
              <a:spLocks/>
            </p:cNvSpPr>
            <p:nvPr/>
          </p:nvSpPr>
          <p:spPr bwMode="auto">
            <a:xfrm>
              <a:off x="6083300" y="6657976"/>
              <a:ext cx="55563" cy="61913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0" name="Freeform 188"/>
            <p:cNvSpPr>
              <a:spLocks noEditPoints="1"/>
            </p:cNvSpPr>
            <p:nvPr/>
          </p:nvSpPr>
          <p:spPr bwMode="auto">
            <a:xfrm>
              <a:off x="6167438" y="6657976"/>
              <a:ext cx="49213" cy="61913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1" name="Freeform 189"/>
            <p:cNvSpPr>
              <a:spLocks noEditPoints="1"/>
            </p:cNvSpPr>
            <p:nvPr/>
          </p:nvSpPr>
          <p:spPr bwMode="auto">
            <a:xfrm>
              <a:off x="6246813" y="6657976"/>
              <a:ext cx="42863" cy="61913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2" name="Freeform 190"/>
            <p:cNvSpPr>
              <a:spLocks/>
            </p:cNvSpPr>
            <p:nvPr/>
          </p:nvSpPr>
          <p:spPr bwMode="auto">
            <a:xfrm>
              <a:off x="63230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3" name="Freeform 191"/>
            <p:cNvSpPr>
              <a:spLocks noEditPoints="1"/>
            </p:cNvSpPr>
            <p:nvPr/>
          </p:nvSpPr>
          <p:spPr bwMode="auto">
            <a:xfrm>
              <a:off x="5489575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4" name="Freeform 192"/>
            <p:cNvSpPr>
              <a:spLocks noEditPoints="1"/>
            </p:cNvSpPr>
            <p:nvPr/>
          </p:nvSpPr>
          <p:spPr bwMode="auto">
            <a:xfrm>
              <a:off x="5570538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5" name="Freeform 193"/>
            <p:cNvSpPr>
              <a:spLocks/>
            </p:cNvSpPr>
            <p:nvPr/>
          </p:nvSpPr>
          <p:spPr bwMode="auto">
            <a:xfrm>
              <a:off x="5654675" y="6526213"/>
              <a:ext cx="44450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6" name="Freeform 194"/>
            <p:cNvSpPr>
              <a:spLocks noEditPoints="1"/>
            </p:cNvSpPr>
            <p:nvPr/>
          </p:nvSpPr>
          <p:spPr bwMode="auto">
            <a:xfrm>
              <a:off x="5726113" y="6526213"/>
              <a:ext cx="46038" cy="6350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7" name="Freeform 195"/>
            <p:cNvSpPr>
              <a:spLocks noEditPoints="1"/>
            </p:cNvSpPr>
            <p:nvPr/>
          </p:nvSpPr>
          <p:spPr bwMode="auto">
            <a:xfrm>
              <a:off x="5799138" y="6526213"/>
              <a:ext cx="50800" cy="65088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8" name="Freeform 196"/>
            <p:cNvSpPr>
              <a:spLocks noEditPoints="1"/>
            </p:cNvSpPr>
            <p:nvPr/>
          </p:nvSpPr>
          <p:spPr bwMode="auto">
            <a:xfrm>
              <a:off x="5878513" y="6526213"/>
              <a:ext cx="47625" cy="6350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9" name="Freeform 197"/>
            <p:cNvSpPr>
              <a:spLocks/>
            </p:cNvSpPr>
            <p:nvPr/>
          </p:nvSpPr>
          <p:spPr bwMode="auto">
            <a:xfrm>
              <a:off x="5951538" y="6526213"/>
              <a:ext cx="50800" cy="65088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0" name="Freeform 198"/>
            <p:cNvSpPr>
              <a:spLocks/>
            </p:cNvSpPr>
            <p:nvPr/>
          </p:nvSpPr>
          <p:spPr bwMode="auto">
            <a:xfrm>
              <a:off x="6070600" y="6526213"/>
              <a:ext cx="49213" cy="65088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1" name="Freeform 199"/>
            <p:cNvSpPr>
              <a:spLocks/>
            </p:cNvSpPr>
            <p:nvPr/>
          </p:nvSpPr>
          <p:spPr bwMode="auto">
            <a:xfrm>
              <a:off x="6146800" y="6526213"/>
              <a:ext cx="50800" cy="6350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2" name="Freeform 200"/>
            <p:cNvSpPr>
              <a:spLocks/>
            </p:cNvSpPr>
            <p:nvPr/>
          </p:nvSpPr>
          <p:spPr bwMode="auto">
            <a:xfrm>
              <a:off x="6224588" y="6526213"/>
              <a:ext cx="15875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3" name="Freeform 201"/>
            <p:cNvSpPr>
              <a:spLocks/>
            </p:cNvSpPr>
            <p:nvPr/>
          </p:nvSpPr>
          <p:spPr bwMode="auto">
            <a:xfrm>
              <a:off x="6265863" y="6526213"/>
              <a:ext cx="57150" cy="6350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4" name="Freeform 202"/>
            <p:cNvSpPr>
              <a:spLocks/>
            </p:cNvSpPr>
            <p:nvPr/>
          </p:nvSpPr>
          <p:spPr bwMode="auto">
            <a:xfrm>
              <a:off x="6346825" y="6526213"/>
              <a:ext cx="42863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5" name="Freeform 203"/>
            <p:cNvSpPr>
              <a:spLocks noEditPoints="1"/>
            </p:cNvSpPr>
            <p:nvPr/>
          </p:nvSpPr>
          <p:spPr bwMode="auto">
            <a:xfrm>
              <a:off x="6416675" y="6526213"/>
              <a:ext cx="52388" cy="6350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6" name="Freeform 204"/>
            <p:cNvSpPr>
              <a:spLocks/>
            </p:cNvSpPr>
            <p:nvPr/>
          </p:nvSpPr>
          <p:spPr bwMode="auto">
            <a:xfrm>
              <a:off x="6491288" y="6526213"/>
              <a:ext cx="50800" cy="65088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7" name="Freeform 205"/>
            <p:cNvSpPr>
              <a:spLocks/>
            </p:cNvSpPr>
            <p:nvPr/>
          </p:nvSpPr>
          <p:spPr bwMode="auto">
            <a:xfrm>
              <a:off x="6565900" y="6526213"/>
              <a:ext cx="17463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8" name="Freeform 206"/>
            <p:cNvSpPr>
              <a:spLocks/>
            </p:cNvSpPr>
            <p:nvPr/>
          </p:nvSpPr>
          <p:spPr bwMode="auto">
            <a:xfrm>
              <a:off x="6610350" y="6526213"/>
              <a:ext cx="49213" cy="6350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9" name="Freeform 207"/>
            <p:cNvSpPr>
              <a:spLocks/>
            </p:cNvSpPr>
            <p:nvPr/>
          </p:nvSpPr>
          <p:spPr bwMode="auto">
            <a:xfrm>
              <a:off x="6677025" y="6526213"/>
              <a:ext cx="55563" cy="6350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0" name="Freeform 208"/>
            <p:cNvSpPr>
              <a:spLocks noEditPoints="1"/>
            </p:cNvSpPr>
            <p:nvPr/>
          </p:nvSpPr>
          <p:spPr bwMode="auto">
            <a:xfrm>
              <a:off x="5861050" y="6657976"/>
              <a:ext cx="41275" cy="61913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1" name="Freeform 209"/>
            <p:cNvSpPr>
              <a:spLocks/>
            </p:cNvSpPr>
            <p:nvPr/>
          </p:nvSpPr>
          <p:spPr bwMode="auto">
            <a:xfrm>
              <a:off x="5937250" y="6657976"/>
              <a:ext cx="38100" cy="61913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2" name="Freeform 210"/>
            <p:cNvSpPr>
              <a:spLocks/>
            </p:cNvSpPr>
            <p:nvPr/>
          </p:nvSpPr>
          <p:spPr bwMode="auto">
            <a:xfrm>
              <a:off x="60055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3" name="Freeform 211"/>
            <p:cNvSpPr>
              <a:spLocks/>
            </p:cNvSpPr>
            <p:nvPr/>
          </p:nvSpPr>
          <p:spPr bwMode="auto">
            <a:xfrm>
              <a:off x="6083300" y="6657976"/>
              <a:ext cx="55563" cy="61913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4" name="Freeform 212"/>
            <p:cNvSpPr>
              <a:spLocks noEditPoints="1"/>
            </p:cNvSpPr>
            <p:nvPr/>
          </p:nvSpPr>
          <p:spPr bwMode="auto">
            <a:xfrm>
              <a:off x="6167438" y="6657976"/>
              <a:ext cx="49213" cy="61913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5" name="Freeform 213"/>
            <p:cNvSpPr>
              <a:spLocks noEditPoints="1"/>
            </p:cNvSpPr>
            <p:nvPr/>
          </p:nvSpPr>
          <p:spPr bwMode="auto">
            <a:xfrm>
              <a:off x="6246813" y="6657976"/>
              <a:ext cx="42863" cy="61913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6" name="Freeform 214"/>
            <p:cNvSpPr>
              <a:spLocks/>
            </p:cNvSpPr>
            <p:nvPr/>
          </p:nvSpPr>
          <p:spPr bwMode="auto">
            <a:xfrm>
              <a:off x="63230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7" name="Freeform 215"/>
            <p:cNvSpPr>
              <a:spLocks/>
            </p:cNvSpPr>
            <p:nvPr/>
          </p:nvSpPr>
          <p:spPr bwMode="auto">
            <a:xfrm>
              <a:off x="6083300" y="5922963"/>
              <a:ext cx="209550" cy="411163"/>
            </a:xfrm>
            <a:custGeom>
              <a:avLst/>
              <a:gdLst>
                <a:gd name="T0" fmla="*/ 77 w 77"/>
                <a:gd name="T1" fmla="*/ 123 h 151"/>
                <a:gd name="T2" fmla="*/ 61 w 77"/>
                <a:gd name="T3" fmla="*/ 115 h 151"/>
                <a:gd name="T4" fmla="*/ 46 w 77"/>
                <a:gd name="T5" fmla="*/ 52 h 151"/>
                <a:gd name="T6" fmla="*/ 54 w 77"/>
                <a:gd name="T7" fmla="*/ 0 h 151"/>
                <a:gd name="T8" fmla="*/ 53 w 77"/>
                <a:gd name="T9" fmla="*/ 0 h 151"/>
                <a:gd name="T10" fmla="*/ 30 w 77"/>
                <a:gd name="T11" fmla="*/ 57 h 151"/>
                <a:gd name="T12" fmla="*/ 45 w 77"/>
                <a:gd name="T13" fmla="*/ 151 h 151"/>
                <a:gd name="T14" fmla="*/ 77 w 77"/>
                <a:gd name="T15" fmla="*/ 123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" h="151">
                  <a:moveTo>
                    <a:pt x="77" y="123"/>
                  </a:moveTo>
                  <a:cubicBezTo>
                    <a:pt x="73" y="121"/>
                    <a:pt x="68" y="119"/>
                    <a:pt x="61" y="115"/>
                  </a:cubicBezTo>
                  <a:cubicBezTo>
                    <a:pt x="40" y="103"/>
                    <a:pt x="34" y="84"/>
                    <a:pt x="46" y="52"/>
                  </a:cubicBezTo>
                  <a:cubicBezTo>
                    <a:pt x="52" y="33"/>
                    <a:pt x="56" y="17"/>
                    <a:pt x="54" y="0"/>
                  </a:cubicBezTo>
                  <a:cubicBezTo>
                    <a:pt x="54" y="0"/>
                    <a:pt x="53" y="0"/>
                    <a:pt x="53" y="0"/>
                  </a:cubicBezTo>
                  <a:cubicBezTo>
                    <a:pt x="52" y="21"/>
                    <a:pt x="44" y="34"/>
                    <a:pt x="30" y="57"/>
                  </a:cubicBezTo>
                  <a:cubicBezTo>
                    <a:pt x="0" y="105"/>
                    <a:pt x="31" y="140"/>
                    <a:pt x="45" y="151"/>
                  </a:cubicBezTo>
                  <a:cubicBezTo>
                    <a:pt x="58" y="144"/>
                    <a:pt x="69" y="135"/>
                    <a:pt x="77" y="12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8" name="Freeform 216"/>
            <p:cNvSpPr>
              <a:spLocks/>
            </p:cNvSpPr>
            <p:nvPr/>
          </p:nvSpPr>
          <p:spPr bwMode="auto">
            <a:xfrm>
              <a:off x="5961063" y="5911851"/>
              <a:ext cx="252413" cy="446088"/>
            </a:xfrm>
            <a:custGeom>
              <a:avLst/>
              <a:gdLst>
                <a:gd name="T0" fmla="*/ 61 w 93"/>
                <a:gd name="T1" fmla="*/ 59 h 164"/>
                <a:gd name="T2" fmla="*/ 93 w 93"/>
                <a:gd name="T3" fmla="*/ 1 h 164"/>
                <a:gd name="T4" fmla="*/ 93 w 93"/>
                <a:gd name="T5" fmla="*/ 0 h 164"/>
                <a:gd name="T6" fmla="*/ 39 w 93"/>
                <a:gd name="T7" fmla="*/ 58 h 164"/>
                <a:gd name="T8" fmla="*/ 12 w 93"/>
                <a:gd name="T9" fmla="*/ 154 h 164"/>
                <a:gd name="T10" fmla="*/ 51 w 93"/>
                <a:gd name="T11" fmla="*/ 164 h 164"/>
                <a:gd name="T12" fmla="*/ 60 w 93"/>
                <a:gd name="T13" fmla="*/ 163 h 164"/>
                <a:gd name="T14" fmla="*/ 61 w 93"/>
                <a:gd name="T15" fmla="*/ 59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64">
                  <a:moveTo>
                    <a:pt x="61" y="59"/>
                  </a:moveTo>
                  <a:cubicBezTo>
                    <a:pt x="84" y="32"/>
                    <a:pt x="92" y="19"/>
                    <a:pt x="93" y="1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7" y="23"/>
                    <a:pt x="74" y="34"/>
                    <a:pt x="39" y="58"/>
                  </a:cubicBezTo>
                  <a:cubicBezTo>
                    <a:pt x="0" y="83"/>
                    <a:pt x="2" y="127"/>
                    <a:pt x="12" y="154"/>
                  </a:cubicBezTo>
                  <a:cubicBezTo>
                    <a:pt x="24" y="160"/>
                    <a:pt x="37" y="164"/>
                    <a:pt x="51" y="164"/>
                  </a:cubicBezTo>
                  <a:cubicBezTo>
                    <a:pt x="54" y="164"/>
                    <a:pt x="57" y="164"/>
                    <a:pt x="60" y="163"/>
                  </a:cubicBezTo>
                  <a:cubicBezTo>
                    <a:pt x="33" y="122"/>
                    <a:pt x="35" y="90"/>
                    <a:pt x="61" y="5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9" name="Freeform 217"/>
            <p:cNvSpPr>
              <a:spLocks/>
            </p:cNvSpPr>
            <p:nvPr/>
          </p:nvSpPr>
          <p:spPr bwMode="auto">
            <a:xfrm>
              <a:off x="5864225" y="5907088"/>
              <a:ext cx="336550" cy="361950"/>
            </a:xfrm>
            <a:custGeom>
              <a:avLst/>
              <a:gdLst>
                <a:gd name="T0" fmla="*/ 83 w 124"/>
                <a:gd name="T1" fmla="*/ 41 h 133"/>
                <a:gd name="T2" fmla="*/ 124 w 124"/>
                <a:gd name="T3" fmla="*/ 0 h 133"/>
                <a:gd name="T4" fmla="*/ 124 w 124"/>
                <a:gd name="T5" fmla="*/ 0 h 133"/>
                <a:gd name="T6" fmla="*/ 52 w 124"/>
                <a:gd name="T7" fmla="*/ 32 h 133"/>
                <a:gd name="T8" fmla="*/ 2 w 124"/>
                <a:gd name="T9" fmla="*/ 64 h 133"/>
                <a:gd name="T10" fmla="*/ 0 w 124"/>
                <a:gd name="T11" fmla="*/ 79 h 133"/>
                <a:gd name="T12" fmla="*/ 20 w 124"/>
                <a:gd name="T13" fmla="*/ 133 h 133"/>
                <a:gd name="T14" fmla="*/ 83 w 124"/>
                <a:gd name="T15" fmla="*/ 4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33">
                  <a:moveTo>
                    <a:pt x="83" y="41"/>
                  </a:moveTo>
                  <a:cubicBezTo>
                    <a:pt x="109" y="30"/>
                    <a:pt x="121" y="13"/>
                    <a:pt x="124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2" y="23"/>
                    <a:pt x="90" y="27"/>
                    <a:pt x="52" y="32"/>
                  </a:cubicBezTo>
                  <a:cubicBezTo>
                    <a:pt x="30" y="35"/>
                    <a:pt x="12" y="48"/>
                    <a:pt x="2" y="64"/>
                  </a:cubicBezTo>
                  <a:cubicBezTo>
                    <a:pt x="1" y="69"/>
                    <a:pt x="0" y="74"/>
                    <a:pt x="0" y="79"/>
                  </a:cubicBezTo>
                  <a:cubicBezTo>
                    <a:pt x="0" y="99"/>
                    <a:pt x="8" y="118"/>
                    <a:pt x="20" y="133"/>
                  </a:cubicBezTo>
                  <a:cubicBezTo>
                    <a:pt x="19" y="68"/>
                    <a:pt x="52" y="54"/>
                    <a:pt x="83" y="4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</p:spTree>
    <p:extLst>
      <p:ext uri="{BB962C8B-B14F-4D97-AF65-F5344CB8AC3E}">
        <p14:creationId xmlns:p14="http://schemas.microsoft.com/office/powerpoint/2010/main" val="27411921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>
            <a:extLst>
              <a:ext uri="{FF2B5EF4-FFF2-40B4-BE49-F238E27FC236}">
                <a16:creationId xmlns:a16="http://schemas.microsoft.com/office/drawing/2014/main" id="{B479FD0A-DE42-4D67-8F9A-6B5E723F04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D8D877B3-D348-4611-9BDB-C5374591D951}" type="slidenum">
              <a:rPr lang="en-US" smtClean="0"/>
              <a:pPr rtl="0"/>
              <a:t>29</a:t>
            </a:fld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B9C98A7-98E7-4079-B0FD-7FDD32D17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4" y="370290"/>
            <a:ext cx="10254797" cy="1474385"/>
          </a:xfrm>
        </p:spPr>
        <p:txBody>
          <a:bodyPr/>
          <a:lstStyle/>
          <a:p>
            <a:r>
              <a:rPr lang="en-US" dirty="0"/>
              <a:t>Bypass diodes vs MICs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36A83F3-9650-4179-9F71-83C7E505F1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892" y="1494344"/>
            <a:ext cx="2451593" cy="457234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kstfelt 3">
                <a:extLst>
                  <a:ext uri="{FF2B5EF4-FFF2-40B4-BE49-F238E27FC236}">
                    <a16:creationId xmlns:a16="http://schemas.microsoft.com/office/drawing/2014/main" id="{9A060023-6BD2-419D-8AA2-AE1DFCDCA162}"/>
                  </a:ext>
                </a:extLst>
              </p:cNvPr>
              <p:cNvSpPr txBox="1"/>
              <p:nvPr/>
            </p:nvSpPr>
            <p:spPr>
              <a:xfrm>
                <a:off x="3557848" y="1648118"/>
                <a:ext cx="7782040" cy="55092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s-ES" sz="1600" b="1" spc="300" dirty="0"/>
                  <a:t>Single bypass </a:t>
                </a:r>
                <a:r>
                  <a:rPr lang="es-ES" sz="1600" b="1" spc="300" dirty="0" err="1"/>
                  <a:t>diode</a:t>
                </a:r>
                <a:r>
                  <a:rPr lang="es-ES" sz="1600" b="1" spc="300" dirty="0"/>
                  <a:t> </a:t>
                </a:r>
                <a:r>
                  <a:rPr lang="es-ES" sz="1600" b="1" spc="300" dirty="0" err="1"/>
                  <a:t>protects</a:t>
                </a:r>
                <a:r>
                  <a:rPr lang="es-ES" sz="1600" b="1" spc="300" dirty="0"/>
                  <a:t> </a:t>
                </a:r>
                <a:r>
                  <a:rPr lang="es-ES" sz="1600" b="1" spc="300" dirty="0" err="1"/>
                  <a:t>one</a:t>
                </a:r>
                <a:r>
                  <a:rPr lang="es-ES" sz="1600" b="1" spc="300" dirty="0"/>
                  <a:t> sub-</a:t>
                </a:r>
                <a:r>
                  <a:rPr lang="es-ES" sz="1600" b="1" spc="300" dirty="0" err="1"/>
                  <a:t>string</a:t>
                </a:r>
                <a:r>
                  <a:rPr lang="es-ES" sz="1600" b="1" spc="300" dirty="0"/>
                  <a:t> (</a:t>
                </a:r>
                <a14:m>
                  <m:oMath xmlns:m="http://schemas.openxmlformats.org/officeDocument/2006/math">
                    <m:r>
                      <a:rPr lang="es-ES" sz="1600" b="1" i="1" spc="30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≃</m:t>
                    </m:r>
                  </m:oMath>
                </a14:m>
                <a:r>
                  <a:rPr lang="es-ES" sz="1600" b="1" spc="300" dirty="0"/>
                  <a:t>20 </a:t>
                </a:r>
                <a:r>
                  <a:rPr lang="es-ES" sz="1600" b="1" spc="300" dirty="0" err="1"/>
                  <a:t>cells</a:t>
                </a:r>
                <a:r>
                  <a:rPr lang="es-ES" sz="1600" b="1" spc="300" dirty="0"/>
                  <a:t>)</a:t>
                </a:r>
              </a:p>
              <a:p>
                <a:pPr marL="285750" indent="-285750" rtl="0">
                  <a:buFont typeface="Wingdings" panose="05000000000000000000" pitchFamily="2" charset="2"/>
                  <a:buChar char="Ø"/>
                </a:pPr>
                <a:endParaRPr lang="es-ES" sz="1600" b="1" spc="300" dirty="0"/>
              </a:p>
              <a:p>
                <a:pPr rtl="0"/>
                <a:endParaRPr lang="es-ES" sz="1600" b="1" spc="300" dirty="0"/>
              </a:p>
              <a:p>
                <a:pPr marL="285750" indent="-285750" rtl="0">
                  <a:buFont typeface="Wingdings" panose="05000000000000000000" pitchFamily="2" charset="2"/>
                  <a:buChar char="Ø"/>
                </a:pPr>
                <a:r>
                  <a:rPr lang="es-ES" sz="1600" b="1" spc="300" dirty="0" err="1"/>
                  <a:t>If</a:t>
                </a:r>
                <a:r>
                  <a:rPr lang="es-ES" sz="1600" b="1" spc="300" dirty="0"/>
                  <a:t> </a:t>
                </a:r>
                <a:r>
                  <a:rPr lang="es-ES" sz="1600" b="1" spc="300" dirty="0" err="1"/>
                  <a:t>high</a:t>
                </a:r>
                <a:r>
                  <a:rPr lang="es-ES" sz="1600" b="1" spc="300" dirty="0"/>
                  <a:t> </a:t>
                </a:r>
                <a:r>
                  <a:rPr lang="es-ES" sz="1600" b="1" spc="300" dirty="0" err="1"/>
                  <a:t>current</a:t>
                </a:r>
                <a:r>
                  <a:rPr lang="es-ES" sz="1600" b="1" spc="300" dirty="0"/>
                  <a:t> </a:t>
                </a:r>
                <a:r>
                  <a:rPr lang="es-ES" sz="1600" b="1" spc="300" dirty="0" err="1"/>
                  <a:t>flows</a:t>
                </a:r>
                <a:r>
                  <a:rPr lang="es-ES" sz="1600" b="1" spc="300" dirty="0"/>
                  <a:t> </a:t>
                </a:r>
                <a:r>
                  <a:rPr lang="es-ES" sz="1600" b="1" spc="300" dirty="0" err="1"/>
                  <a:t>through</a:t>
                </a:r>
                <a:r>
                  <a:rPr lang="es-ES" sz="1600" b="1" spc="300" dirty="0"/>
                  <a:t> </a:t>
                </a:r>
                <a:r>
                  <a:rPr lang="es-ES" sz="1600" b="1" spc="300" dirty="0" err="1"/>
                  <a:t>shaded</a:t>
                </a:r>
                <a:r>
                  <a:rPr lang="es-ES" sz="1600" b="1" spc="300" dirty="0"/>
                  <a:t> </a:t>
                </a:r>
                <a:r>
                  <a:rPr lang="es-ES" sz="1600" b="1" spc="300" dirty="0" err="1"/>
                  <a:t>cell</a:t>
                </a:r>
                <a:r>
                  <a:rPr lang="es-ES" sz="1600" b="1" spc="300" dirty="0"/>
                  <a:t> </a:t>
                </a:r>
                <a:r>
                  <a:rPr lang="es-ES" sz="1600" b="1" spc="300" dirty="0">
                    <a:sym typeface="Wingdings" panose="05000000000000000000" pitchFamily="2" charset="2"/>
                  </a:rPr>
                  <a:t> </a:t>
                </a:r>
                <a:r>
                  <a:rPr lang="es-ES" sz="1600" b="1" spc="300" dirty="0" err="1">
                    <a:sym typeface="Wingdings" panose="05000000000000000000" pitchFamily="2" charset="2"/>
                  </a:rPr>
                  <a:t>Power</a:t>
                </a:r>
                <a:r>
                  <a:rPr lang="es-ES" sz="1600" b="1" spc="300" dirty="0">
                    <a:sym typeface="Wingdings" panose="05000000000000000000" pitchFamily="2" charset="2"/>
                  </a:rPr>
                  <a:t> </a:t>
                </a:r>
                <a:r>
                  <a:rPr lang="es-ES" sz="1600" b="1" spc="300" dirty="0" err="1">
                    <a:sym typeface="Wingdings" panose="05000000000000000000" pitchFamily="2" charset="2"/>
                  </a:rPr>
                  <a:t>is</a:t>
                </a:r>
                <a:r>
                  <a:rPr lang="es-ES" sz="1600" b="1" spc="300" dirty="0">
                    <a:sym typeface="Wingdings" panose="05000000000000000000" pitchFamily="2" charset="2"/>
                  </a:rPr>
                  <a:t> </a:t>
                </a:r>
                <a:r>
                  <a:rPr lang="es-ES" sz="1600" b="1" spc="300" dirty="0" err="1">
                    <a:sym typeface="Wingdings" panose="05000000000000000000" pitchFamily="2" charset="2"/>
                  </a:rPr>
                  <a:t>consumed</a:t>
                </a:r>
                <a:r>
                  <a:rPr lang="es-ES" sz="1600" b="1" spc="300" dirty="0">
                    <a:sym typeface="Wingdings" panose="05000000000000000000" pitchFamily="2" charset="2"/>
                  </a:rPr>
                  <a:t> </a:t>
                </a:r>
                <a:r>
                  <a:rPr lang="es-ES" sz="1600" b="1" spc="300" dirty="0" err="1">
                    <a:sym typeface="Wingdings" panose="05000000000000000000" pitchFamily="2" charset="2"/>
                  </a:rPr>
                  <a:t>instead</a:t>
                </a:r>
                <a:r>
                  <a:rPr lang="es-ES" sz="1600" b="1" spc="300" dirty="0">
                    <a:sym typeface="Wingdings" panose="05000000000000000000" pitchFamily="2" charset="2"/>
                  </a:rPr>
                  <a:t> </a:t>
                </a:r>
                <a:r>
                  <a:rPr lang="es-ES" sz="1600" b="1" spc="300" dirty="0" err="1">
                    <a:sym typeface="Wingdings" panose="05000000000000000000" pitchFamily="2" charset="2"/>
                  </a:rPr>
                  <a:t>of</a:t>
                </a:r>
                <a:r>
                  <a:rPr lang="es-ES" sz="1600" b="1" spc="300" dirty="0">
                    <a:sym typeface="Wingdings" panose="05000000000000000000" pitchFamily="2" charset="2"/>
                  </a:rPr>
                  <a:t> </a:t>
                </a:r>
                <a:r>
                  <a:rPr lang="es-ES" sz="1600" b="1" spc="300" dirty="0" err="1">
                    <a:sym typeface="Wingdings" panose="05000000000000000000" pitchFamily="2" charset="2"/>
                  </a:rPr>
                  <a:t>produced</a:t>
                </a:r>
                <a:r>
                  <a:rPr lang="es-ES" sz="1600" b="1" spc="300" dirty="0">
                    <a:sym typeface="Wingdings" panose="05000000000000000000" pitchFamily="2" charset="2"/>
                  </a:rPr>
                  <a:t>!</a:t>
                </a:r>
              </a:p>
              <a:p>
                <a:pPr marL="285750" indent="-285750" rtl="0">
                  <a:buFont typeface="Wingdings" panose="05000000000000000000" pitchFamily="2" charset="2"/>
                  <a:buChar char="Ø"/>
                </a:pPr>
                <a:endParaRPr lang="es-ES" sz="1600" b="1" spc="300" dirty="0">
                  <a:sym typeface="Wingdings" panose="05000000000000000000" pitchFamily="2" charset="2"/>
                </a:endParaRPr>
              </a:p>
              <a:p>
                <a:pPr marL="285750" indent="-285750" rtl="0">
                  <a:buFont typeface="Wingdings" panose="05000000000000000000" pitchFamily="2" charset="2"/>
                  <a:buChar char="Ø"/>
                </a:pPr>
                <a:endParaRPr lang="es-ES" sz="1600" b="1" spc="300" dirty="0">
                  <a:sym typeface="Wingdings" panose="05000000000000000000" pitchFamily="2" charset="2"/>
                </a:endParaRP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s-ES" sz="1600" b="1" spc="300" dirty="0" err="1"/>
                  <a:t>Avoid</a:t>
                </a:r>
                <a:r>
                  <a:rPr lang="es-ES" sz="1600" b="1" spc="300" dirty="0"/>
                  <a:t> </a:t>
                </a:r>
                <a:r>
                  <a:rPr lang="es-ES" sz="1600" b="1" spc="300" dirty="0" err="1"/>
                  <a:t>hot</a:t>
                </a:r>
                <a:r>
                  <a:rPr lang="es-ES" sz="1600" b="1" spc="300" dirty="0"/>
                  <a:t>-spots </a:t>
                </a:r>
                <a:r>
                  <a:rPr lang="es-ES" sz="1600" b="1" spc="300" dirty="0" err="1"/>
                  <a:t>because</a:t>
                </a:r>
                <a:r>
                  <a:rPr lang="es-ES" sz="1600" b="1" spc="300" dirty="0"/>
                  <a:t> </a:t>
                </a:r>
                <a:r>
                  <a:rPr lang="es-ES" sz="1600" b="1" spc="300" dirty="0" err="1"/>
                  <a:t>the</a:t>
                </a:r>
                <a:r>
                  <a:rPr lang="es-ES" sz="1600" b="1" spc="300" dirty="0"/>
                  <a:t> </a:t>
                </a:r>
                <a:r>
                  <a:rPr lang="es-ES" sz="1600" b="1" spc="300" dirty="0" err="1"/>
                  <a:t>power</a:t>
                </a:r>
                <a:r>
                  <a:rPr lang="es-ES" sz="1600" b="1" spc="300" dirty="0"/>
                  <a:t> </a:t>
                </a:r>
                <a:r>
                  <a:rPr lang="es-ES" sz="1600" b="1" spc="300" dirty="0" err="1"/>
                  <a:t>consumed</a:t>
                </a:r>
                <a:r>
                  <a:rPr lang="es-ES" sz="1600" b="1" spc="300" dirty="0"/>
                  <a:t> </a:t>
                </a:r>
                <a:r>
                  <a:rPr lang="es-ES" sz="1600" b="1" spc="300" dirty="0" err="1"/>
                  <a:t>by</a:t>
                </a:r>
                <a:r>
                  <a:rPr lang="es-ES" sz="1600" b="1" spc="300" dirty="0"/>
                  <a:t> </a:t>
                </a:r>
                <a:r>
                  <a:rPr lang="es-ES" sz="1600" b="1" spc="300" dirty="0" err="1"/>
                  <a:t>the</a:t>
                </a:r>
                <a:r>
                  <a:rPr lang="es-ES" sz="1600" b="1" spc="300" dirty="0"/>
                  <a:t> </a:t>
                </a:r>
                <a:r>
                  <a:rPr lang="es-ES" sz="1600" b="1" spc="300" dirty="0" err="1"/>
                  <a:t>cell</a:t>
                </a:r>
                <a:r>
                  <a:rPr lang="es-ES" sz="1600" b="1" spc="300" dirty="0"/>
                  <a:t> </a:t>
                </a:r>
                <a:r>
                  <a:rPr lang="es-ES" sz="1600" b="1" spc="300" dirty="0" err="1"/>
                  <a:t>heats</a:t>
                </a:r>
                <a:r>
                  <a:rPr lang="es-ES" sz="1600" b="1" spc="300" dirty="0"/>
                  <a:t> </a:t>
                </a:r>
                <a:r>
                  <a:rPr lang="es-ES" sz="1600" b="1" spc="300" dirty="0" err="1"/>
                  <a:t>it</a:t>
                </a:r>
                <a:r>
                  <a:rPr lang="es-ES" sz="1600" b="1" spc="300" dirty="0"/>
                  <a:t> up.</a:t>
                </a:r>
              </a:p>
              <a:p>
                <a:pPr rtl="0"/>
                <a:endParaRPr lang="es-ES" sz="1600" b="1" spc="300" dirty="0"/>
              </a:p>
              <a:p>
                <a:pPr rtl="0"/>
                <a:endParaRPr lang="es-ES" sz="1600" b="1" spc="300" dirty="0">
                  <a:sym typeface="Wingdings" panose="05000000000000000000" pitchFamily="2" charset="2"/>
                </a:endParaRPr>
              </a:p>
              <a:p>
                <a:pPr marL="285750" indent="-285750" rtl="0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s-ES" sz="1600" b="1" i="1" spc="300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≃</m:t>
                    </m:r>
                  </m:oMath>
                </a14:m>
                <a:r>
                  <a:rPr lang="es-ES" sz="1600" b="1" spc="300" dirty="0">
                    <a:sym typeface="Wingdings" panose="05000000000000000000" pitchFamily="2" charset="2"/>
                  </a:rPr>
                  <a:t>20% </a:t>
                </a:r>
                <a:r>
                  <a:rPr lang="es-ES" sz="1600" b="1" spc="300" dirty="0" err="1">
                    <a:sym typeface="Wingdings" panose="05000000000000000000" pitchFamily="2" charset="2"/>
                  </a:rPr>
                  <a:t>irradiance</a:t>
                </a:r>
                <a:r>
                  <a:rPr lang="es-ES" sz="1600" b="1" spc="300" dirty="0">
                    <a:sym typeface="Wingdings" panose="05000000000000000000" pitchFamily="2" charset="2"/>
                  </a:rPr>
                  <a:t> </a:t>
                </a:r>
                <a:r>
                  <a:rPr lang="es-ES" sz="1600" b="1" spc="300" dirty="0" err="1">
                    <a:sym typeface="Wingdings" panose="05000000000000000000" pitchFamily="2" charset="2"/>
                  </a:rPr>
                  <a:t>difference</a:t>
                </a:r>
                <a:r>
                  <a:rPr lang="es-ES" sz="1600" b="1" spc="300" dirty="0">
                    <a:sym typeface="Wingdings" panose="05000000000000000000" pitchFamily="2" charset="2"/>
                  </a:rPr>
                  <a:t>  bypass </a:t>
                </a:r>
                <a:r>
                  <a:rPr lang="es-ES" sz="1600" b="1" spc="300" dirty="0" err="1">
                    <a:sym typeface="Wingdings" panose="05000000000000000000" pitchFamily="2" charset="2"/>
                  </a:rPr>
                  <a:t>diode</a:t>
                </a:r>
                <a:r>
                  <a:rPr lang="es-ES" sz="1600" b="1" spc="300" dirty="0">
                    <a:sym typeface="Wingdings" panose="05000000000000000000" pitchFamily="2" charset="2"/>
                  </a:rPr>
                  <a:t> ON</a:t>
                </a:r>
              </a:p>
              <a:p>
                <a:pPr rtl="0"/>
                <a:endParaRPr lang="es-ES" sz="1600" b="1" spc="300" dirty="0">
                  <a:sym typeface="Wingdings" panose="05000000000000000000" pitchFamily="2" charset="2"/>
                </a:endParaRPr>
              </a:p>
              <a:p>
                <a:pPr marL="285750" indent="-285750" rtl="0">
                  <a:buFont typeface="Wingdings" panose="05000000000000000000" pitchFamily="2" charset="2"/>
                  <a:buChar char="Ø"/>
                </a:pPr>
                <a:endParaRPr lang="es-ES" sz="1600" b="1" spc="300" dirty="0">
                  <a:sym typeface="Wingdings" panose="05000000000000000000" pitchFamily="2" charset="2"/>
                </a:endParaRPr>
              </a:p>
              <a:p>
                <a:pPr marL="285750" indent="-285750" rtl="0">
                  <a:buFont typeface="Wingdings" panose="05000000000000000000" pitchFamily="2" charset="2"/>
                  <a:buChar char="Ø"/>
                </a:pPr>
                <a:r>
                  <a:rPr lang="es-ES" sz="1600" b="1" spc="300" dirty="0" err="1">
                    <a:sym typeface="Wingdings" panose="05000000000000000000" pitchFamily="2" charset="2"/>
                  </a:rPr>
                  <a:t>Higher</a:t>
                </a:r>
                <a:r>
                  <a:rPr lang="es-ES" sz="1600" b="1" spc="300" dirty="0">
                    <a:sym typeface="Wingdings" panose="05000000000000000000" pitchFamily="2" charset="2"/>
                  </a:rPr>
                  <a:t> </a:t>
                </a:r>
                <a:r>
                  <a:rPr lang="es-ES" sz="1600" b="1" spc="300" dirty="0" err="1">
                    <a:sym typeface="Wingdings" panose="05000000000000000000" pitchFamily="2" charset="2"/>
                  </a:rPr>
                  <a:t>power</a:t>
                </a:r>
                <a:r>
                  <a:rPr lang="es-ES" sz="1600" b="1" spc="300" dirty="0">
                    <a:sym typeface="Wingdings" panose="05000000000000000000" pitchFamily="2" charset="2"/>
                  </a:rPr>
                  <a:t> </a:t>
                </a:r>
                <a:r>
                  <a:rPr lang="es-ES" sz="1600" b="1" spc="300" dirty="0" err="1">
                    <a:sym typeface="Wingdings" panose="05000000000000000000" pitchFamily="2" charset="2"/>
                  </a:rPr>
                  <a:t>losses</a:t>
                </a:r>
                <a:r>
                  <a:rPr lang="es-ES" sz="1600" b="1" spc="300" dirty="0">
                    <a:sym typeface="Wingdings" panose="05000000000000000000" pitchFamily="2" charset="2"/>
                  </a:rPr>
                  <a:t> </a:t>
                </a:r>
                <a:r>
                  <a:rPr lang="es-ES" sz="1600" b="1" spc="300" dirty="0" err="1">
                    <a:sym typeface="Wingdings" panose="05000000000000000000" pitchFamily="2" charset="2"/>
                  </a:rPr>
                  <a:t>than</a:t>
                </a:r>
                <a:r>
                  <a:rPr lang="es-ES" sz="1600" b="1" spc="300" dirty="0">
                    <a:sym typeface="Wingdings" panose="05000000000000000000" pitchFamily="2" charset="2"/>
                  </a:rPr>
                  <a:t> </a:t>
                </a:r>
                <a:r>
                  <a:rPr lang="es-ES" sz="1600" b="1" spc="300" dirty="0" err="1">
                    <a:sym typeface="Wingdings" panose="05000000000000000000" pitchFamily="2" charset="2"/>
                  </a:rPr>
                  <a:t>with</a:t>
                </a:r>
                <a:r>
                  <a:rPr lang="es-ES" sz="1600" b="1" spc="300" dirty="0">
                    <a:sym typeface="Wingdings" panose="05000000000000000000" pitchFamily="2" charset="2"/>
                  </a:rPr>
                  <a:t> </a:t>
                </a:r>
                <a:r>
                  <a:rPr lang="es-ES" sz="1600" b="1" spc="300" dirty="0" err="1">
                    <a:sym typeface="Wingdings" panose="05000000000000000000" pitchFamily="2" charset="2"/>
                  </a:rPr>
                  <a:t>MICs</a:t>
                </a:r>
                <a:r>
                  <a:rPr lang="es-ES" sz="1600" b="1" spc="300" dirty="0">
                    <a:sym typeface="Wingdings" panose="05000000000000000000" pitchFamily="2" charset="2"/>
                  </a:rPr>
                  <a:t> </a:t>
                </a:r>
              </a:p>
              <a:p>
                <a:pPr marL="285750" indent="-285750" rtl="0">
                  <a:buFont typeface="Wingdings" panose="05000000000000000000" pitchFamily="2" charset="2"/>
                  <a:buChar char="Ø"/>
                </a:pPr>
                <a:endParaRPr lang="es-ES" sz="1600" b="1" spc="300" dirty="0">
                  <a:sym typeface="Wingdings" panose="05000000000000000000" pitchFamily="2" charset="2"/>
                </a:endParaRPr>
              </a:p>
              <a:p>
                <a:pPr marL="285750" indent="-285750" rtl="0">
                  <a:buFont typeface="Wingdings" panose="05000000000000000000" pitchFamily="2" charset="2"/>
                  <a:buChar char="Ø"/>
                </a:pPr>
                <a:endParaRPr lang="da-DK" sz="1600" b="1" spc="300" dirty="0">
                  <a:sym typeface="Wingdings" panose="05000000000000000000" pitchFamily="2" charset="2"/>
                </a:endParaRPr>
              </a:p>
              <a:p>
                <a:pPr rtl="0"/>
                <a:r>
                  <a:rPr lang="da-DK" sz="1600" b="1" spc="300" dirty="0">
                    <a:sym typeface="Wingdings" panose="05000000000000000000" pitchFamily="2" charset="2"/>
                  </a:rPr>
                  <a:t> </a:t>
                </a:r>
              </a:p>
              <a:p>
                <a:pPr rtl="0"/>
                <a:endParaRPr lang="da-DK" sz="1600" b="1" spc="300" dirty="0">
                  <a:sym typeface="Wingdings" panose="05000000000000000000" pitchFamily="2" charset="2"/>
                </a:endParaRPr>
              </a:p>
              <a:p>
                <a:pPr rtl="0"/>
                <a:endParaRPr lang="da-DK" sz="1600" b="1" spc="300" dirty="0">
                  <a:sym typeface="Wingdings" panose="05000000000000000000" pitchFamily="2" charset="2"/>
                </a:endParaRPr>
              </a:p>
              <a:p>
                <a:pPr rtl="0"/>
                <a:endParaRPr lang="es-ES" sz="1600" b="1" spc="300" dirty="0"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10" name="Tekstfelt 3">
                <a:extLst>
                  <a:ext uri="{FF2B5EF4-FFF2-40B4-BE49-F238E27FC236}">
                    <a16:creationId xmlns:a16="http://schemas.microsoft.com/office/drawing/2014/main" id="{9A060023-6BD2-419D-8AA2-AE1DFCDCA1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7848" y="1648118"/>
                <a:ext cx="7782040" cy="5509200"/>
              </a:xfrm>
              <a:prstGeom prst="rect">
                <a:avLst/>
              </a:prstGeom>
              <a:blipFill>
                <a:blip r:embed="rId3"/>
                <a:stretch>
                  <a:fillRect l="-313" t="-332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Elipse 4">
            <a:extLst>
              <a:ext uri="{FF2B5EF4-FFF2-40B4-BE49-F238E27FC236}">
                <a16:creationId xmlns:a16="http://schemas.microsoft.com/office/drawing/2014/main" id="{BB5A632C-52CB-43EA-BFB4-37942FF3836F}"/>
              </a:ext>
            </a:extLst>
          </p:cNvPr>
          <p:cNvSpPr/>
          <p:nvPr/>
        </p:nvSpPr>
        <p:spPr>
          <a:xfrm>
            <a:off x="703384" y="1494344"/>
            <a:ext cx="914401" cy="473061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110BC418-113C-4810-AED0-215F8369325B}"/>
              </a:ext>
            </a:extLst>
          </p:cNvPr>
          <p:cNvCxnSpPr/>
          <p:nvPr/>
        </p:nvCxnSpPr>
        <p:spPr>
          <a:xfrm>
            <a:off x="1318846" y="6145823"/>
            <a:ext cx="298939" cy="2198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3" name="CuadroTexto 12">
            <a:extLst>
              <a:ext uri="{FF2B5EF4-FFF2-40B4-BE49-F238E27FC236}">
                <a16:creationId xmlns:a16="http://schemas.microsoft.com/office/drawing/2014/main" id="{256B99C0-17D8-409F-B2A6-88774025B241}"/>
              </a:ext>
            </a:extLst>
          </p:cNvPr>
          <p:cNvSpPr txBox="1"/>
          <p:nvPr/>
        </p:nvSpPr>
        <p:spPr>
          <a:xfrm>
            <a:off x="1617785" y="6224954"/>
            <a:ext cx="1940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Sub-</a:t>
            </a:r>
            <a:r>
              <a:rPr lang="es-ES" dirty="0" err="1"/>
              <a:t>string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586004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ladsholder til billede 3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tIns="0" rtlCol="0" anchor="ctr" anchorCtr="0"/>
          <a:lstStyle/>
          <a:p>
            <a:pPr rtl="0"/>
            <a:r>
              <a:rPr lang="en-GB" dirty="0"/>
              <a:t>Introduction, </a:t>
            </a:r>
            <a:r>
              <a:rPr lang="en-GB" dirty="0">
                <a:solidFill>
                  <a:srgbClr val="FF0000"/>
                </a:solidFill>
              </a:rPr>
              <a:t>change random picture</a:t>
            </a:r>
            <a:endParaRPr lang="da-DK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11900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>
            <a:extLst>
              <a:ext uri="{FF2B5EF4-FFF2-40B4-BE49-F238E27FC236}">
                <a16:creationId xmlns:a16="http://schemas.microsoft.com/office/drawing/2014/main" id="{B479FD0A-DE42-4D67-8F9A-6B5E723F04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D8D877B3-D348-4611-9BDB-C5374591D951}" type="slidenum">
              <a:rPr lang="en-US" smtClean="0"/>
              <a:pPr rtl="0"/>
              <a:t>30</a:t>
            </a:fld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B9C98A7-98E7-4079-B0FD-7FDD32D17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4" y="370290"/>
            <a:ext cx="10254797" cy="1474385"/>
          </a:xfrm>
        </p:spPr>
        <p:txBody>
          <a:bodyPr/>
          <a:lstStyle/>
          <a:p>
            <a:r>
              <a:rPr lang="en-US" dirty="0"/>
              <a:t>Bypass diodes vs MICs</a:t>
            </a:r>
          </a:p>
        </p:txBody>
      </p:sp>
      <p:sp>
        <p:nvSpPr>
          <p:cNvPr id="10" name="Tekstfelt 3">
            <a:extLst>
              <a:ext uri="{FF2B5EF4-FFF2-40B4-BE49-F238E27FC236}">
                <a16:creationId xmlns:a16="http://schemas.microsoft.com/office/drawing/2014/main" id="{9A060023-6BD2-419D-8AA2-AE1DFCDCA162}"/>
              </a:ext>
            </a:extLst>
          </p:cNvPr>
          <p:cNvSpPr txBox="1"/>
          <p:nvPr/>
        </p:nvSpPr>
        <p:spPr>
          <a:xfrm>
            <a:off x="3208788" y="1494733"/>
            <a:ext cx="8634153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s-ES" sz="1600" b="1" spc="300" dirty="0" err="1">
                <a:sym typeface="Wingdings" panose="05000000000000000000" pitchFamily="2" charset="2"/>
              </a:rPr>
              <a:t>Why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using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MICs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improves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power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extraction</a:t>
            </a:r>
            <a:r>
              <a:rPr lang="es-ES" sz="1600" b="1" spc="300" dirty="0">
                <a:sym typeface="Wingdings" panose="05000000000000000000" pitchFamily="2" charset="2"/>
              </a:rPr>
              <a:t>?</a:t>
            </a:r>
          </a:p>
          <a:p>
            <a:pPr rtl="0"/>
            <a:endParaRPr lang="es-ES" sz="1600" b="1" spc="300" dirty="0">
              <a:sym typeface="Wingdings" panose="05000000000000000000" pitchFamily="2" charset="2"/>
            </a:endParaRP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s-ES" sz="1600" b="1" spc="300" dirty="0">
              <a:sym typeface="Wingdings" panose="05000000000000000000" pitchFamily="2" charset="2"/>
            </a:endParaRPr>
          </a:p>
          <a:p>
            <a:pPr rtl="0"/>
            <a:r>
              <a:rPr lang="es-ES" sz="1600" b="1" spc="300" dirty="0" err="1">
                <a:sym typeface="Wingdings" panose="05000000000000000000" pitchFamily="2" charset="2"/>
              </a:rPr>
              <a:t>Demonstration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example</a:t>
            </a:r>
            <a:r>
              <a:rPr lang="es-ES" sz="1600" b="1" spc="300" dirty="0">
                <a:sym typeface="Wingdings" panose="05000000000000000000" pitchFamily="2" charset="2"/>
              </a:rPr>
              <a:t>: </a:t>
            </a:r>
            <a:r>
              <a:rPr lang="es-ES" sz="1600" b="1" spc="300" dirty="0" err="1">
                <a:sym typeface="Wingdings" panose="05000000000000000000" pitchFamily="2" charset="2"/>
              </a:rPr>
              <a:t>shaded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cell</a:t>
            </a:r>
            <a:r>
              <a:rPr lang="es-ES" sz="1600" b="1" spc="300" dirty="0">
                <a:sym typeface="Wingdings" panose="05000000000000000000" pitchFamily="2" charset="2"/>
              </a:rPr>
              <a:t> at 80% </a:t>
            </a:r>
            <a:r>
              <a:rPr lang="es-ES" sz="1600" b="1" spc="300" dirty="0" err="1">
                <a:sym typeface="Wingdings" panose="05000000000000000000" pitchFamily="2" charset="2"/>
              </a:rPr>
              <a:t>irradiance</a:t>
            </a:r>
            <a:endParaRPr lang="es-ES" sz="1600" b="1" spc="300" dirty="0">
              <a:sym typeface="Wingdings" panose="05000000000000000000" pitchFamily="2" charset="2"/>
            </a:endParaRPr>
          </a:p>
          <a:p>
            <a:pPr rtl="0"/>
            <a:endParaRPr lang="es-ES" sz="1600" b="1" spc="300" dirty="0">
              <a:sym typeface="Wingdings" panose="05000000000000000000" pitchFamily="2" charset="2"/>
            </a:endParaRPr>
          </a:p>
          <a:p>
            <a:pPr rtl="0"/>
            <a:endParaRPr lang="es-ES" sz="1600" b="1" spc="300" dirty="0">
              <a:sym typeface="Wingdings" panose="05000000000000000000" pitchFamily="2" charset="2"/>
            </a:endParaRPr>
          </a:p>
          <a:p>
            <a:pPr rtl="0"/>
            <a:r>
              <a:rPr lang="es-ES" sz="1600" b="1" spc="300" dirty="0">
                <a:sym typeface="Wingdings" panose="05000000000000000000" pitchFamily="2" charset="2"/>
              </a:rPr>
              <a:t>    1st </a:t>
            </a:r>
            <a:r>
              <a:rPr lang="es-ES" sz="1600" b="1" spc="300" dirty="0" err="1">
                <a:sym typeface="Wingdings" panose="05000000000000000000" pitchFamily="2" charset="2"/>
              </a:rPr>
              <a:t>option</a:t>
            </a:r>
            <a:r>
              <a:rPr lang="es-ES" sz="1600" b="1" spc="300" dirty="0">
                <a:sym typeface="Wingdings" panose="05000000000000000000" pitchFamily="2" charset="2"/>
              </a:rPr>
              <a:t>:  Bypass </a:t>
            </a:r>
            <a:r>
              <a:rPr lang="es-ES" sz="1600" b="1" spc="300" dirty="0" err="1">
                <a:sym typeface="Wingdings" panose="05000000000000000000" pitchFamily="2" charset="2"/>
              </a:rPr>
              <a:t>diode</a:t>
            </a:r>
            <a:r>
              <a:rPr lang="es-ES" sz="1600" b="1" spc="300" dirty="0">
                <a:sym typeface="Wingdings" panose="05000000000000000000" pitchFamily="2" charset="2"/>
              </a:rPr>
              <a:t> ON  9*10% + 1*6.6% = 96.6%</a:t>
            </a:r>
          </a:p>
          <a:p>
            <a:pPr rtl="0"/>
            <a:endParaRPr lang="da-DK" sz="1600" b="1" spc="300" dirty="0">
              <a:sym typeface="Wingdings" panose="05000000000000000000" pitchFamily="2" charset="2"/>
            </a:endParaRPr>
          </a:p>
          <a:p>
            <a:pPr rtl="0"/>
            <a:r>
              <a:rPr lang="da-DK" sz="1600" b="1" spc="300" dirty="0">
                <a:sym typeface="Wingdings" panose="05000000000000000000" pitchFamily="2" charset="2"/>
              </a:rPr>
              <a:t>    2nd option: Reduce current to 80% 80% of full power</a:t>
            </a:r>
          </a:p>
          <a:p>
            <a:pPr rtl="0"/>
            <a:endParaRPr lang="da-DK" sz="1600" b="1" spc="300" dirty="0">
              <a:sym typeface="Wingdings" panose="05000000000000000000" pitchFamily="2" charset="2"/>
            </a:endParaRPr>
          </a:p>
          <a:p>
            <a:pPr rtl="0"/>
            <a:r>
              <a:rPr lang="da-DK" sz="1600" b="1" spc="300" dirty="0">
                <a:sym typeface="Wingdings" panose="05000000000000000000" pitchFamily="2" charset="2"/>
              </a:rPr>
              <a:t>    3rd option: MPPT tracker  9*10% + 1*8% = 98% </a:t>
            </a:r>
          </a:p>
          <a:p>
            <a:pPr rtl="0"/>
            <a:endParaRPr lang="da-DK" sz="1600" b="1" spc="300" dirty="0">
              <a:sym typeface="Wingdings" panose="05000000000000000000" pitchFamily="2" charset="2"/>
            </a:endParaRPr>
          </a:p>
          <a:p>
            <a:pPr rtl="0"/>
            <a:endParaRPr lang="da-DK" sz="1600" b="1" spc="300" dirty="0">
              <a:sym typeface="Wingdings" panose="05000000000000000000" pitchFamily="2" charset="2"/>
            </a:endParaRPr>
          </a:p>
          <a:p>
            <a:pPr rtl="0"/>
            <a:r>
              <a:rPr lang="da-DK" sz="1600" b="1" spc="300" dirty="0">
                <a:sym typeface="Wingdings" panose="05000000000000000000" pitchFamily="2" charset="2"/>
              </a:rPr>
              <a:t>Using MICs in each PV module  Increases power by 1.4% </a:t>
            </a:r>
          </a:p>
          <a:p>
            <a:pPr rtl="0"/>
            <a:endParaRPr lang="da-DK" sz="1600" b="1" spc="300" dirty="0">
              <a:sym typeface="Wingdings" panose="05000000000000000000" pitchFamily="2" charset="2"/>
            </a:endParaRPr>
          </a:p>
          <a:p>
            <a:pPr rtl="0"/>
            <a:endParaRPr lang="es-ES" sz="1600" b="1" spc="300" dirty="0">
              <a:sym typeface="Wingdings" panose="05000000000000000000" pitchFamily="2" charset="2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FE1D5F4D-641B-43BB-B056-BF477477E1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031" y="1107482"/>
            <a:ext cx="2324100" cy="539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9405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>
            <a:extLst>
              <a:ext uri="{FF2B5EF4-FFF2-40B4-BE49-F238E27FC236}">
                <a16:creationId xmlns:a16="http://schemas.microsoft.com/office/drawing/2014/main" id="{B479FD0A-DE42-4D67-8F9A-6B5E723F04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D8D877B3-D348-4611-9BDB-C5374591D951}" type="slidenum">
              <a:rPr lang="en-US" smtClean="0"/>
              <a:pPr rtl="0"/>
              <a:t>31</a:t>
            </a:fld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B9C98A7-98E7-4079-B0FD-7FDD32D17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4" y="370290"/>
            <a:ext cx="10254797" cy="1474385"/>
          </a:xfrm>
        </p:spPr>
        <p:txBody>
          <a:bodyPr/>
          <a:lstStyle/>
          <a:p>
            <a:r>
              <a:rPr lang="en-US" dirty="0"/>
              <a:t>Bypass diodes vs MICs</a:t>
            </a:r>
          </a:p>
        </p:txBody>
      </p:sp>
      <p:sp>
        <p:nvSpPr>
          <p:cNvPr id="10" name="Tekstfelt 3">
            <a:extLst>
              <a:ext uri="{FF2B5EF4-FFF2-40B4-BE49-F238E27FC236}">
                <a16:creationId xmlns:a16="http://schemas.microsoft.com/office/drawing/2014/main" id="{9A060023-6BD2-419D-8AA2-AE1DFCDCA162}"/>
              </a:ext>
            </a:extLst>
          </p:cNvPr>
          <p:cNvSpPr txBox="1"/>
          <p:nvPr/>
        </p:nvSpPr>
        <p:spPr>
          <a:xfrm>
            <a:off x="3208788" y="1494733"/>
            <a:ext cx="863415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s-ES" sz="1600" b="1" spc="300" dirty="0" err="1">
                <a:sym typeface="Wingdings" panose="05000000000000000000" pitchFamily="2" charset="2"/>
              </a:rPr>
              <a:t>Why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using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MICs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improves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power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extraction</a:t>
            </a:r>
            <a:r>
              <a:rPr lang="es-ES" sz="1600" b="1" spc="300" dirty="0">
                <a:sym typeface="Wingdings" panose="05000000000000000000" pitchFamily="2" charset="2"/>
              </a:rPr>
              <a:t>?</a:t>
            </a:r>
          </a:p>
          <a:p>
            <a:pPr rtl="0"/>
            <a:endParaRPr lang="es-ES" sz="1600" b="1" spc="300" dirty="0">
              <a:sym typeface="Wingdings" panose="05000000000000000000" pitchFamily="2" charset="2"/>
            </a:endParaRP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s-ES" sz="1600" b="1" spc="300" dirty="0">
              <a:sym typeface="Wingdings" panose="05000000000000000000" pitchFamily="2" charset="2"/>
            </a:endParaRPr>
          </a:p>
          <a:p>
            <a:pPr rtl="0"/>
            <a:r>
              <a:rPr lang="es-ES" sz="1600" b="1" spc="300" dirty="0" err="1">
                <a:sym typeface="Wingdings" panose="05000000000000000000" pitchFamily="2" charset="2"/>
              </a:rPr>
              <a:t>Demonstration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example</a:t>
            </a:r>
            <a:r>
              <a:rPr lang="es-ES" sz="1600" b="1" spc="300" dirty="0">
                <a:sym typeface="Wingdings" panose="05000000000000000000" pitchFamily="2" charset="2"/>
              </a:rPr>
              <a:t>: 30% </a:t>
            </a:r>
            <a:r>
              <a:rPr lang="es-ES" sz="1600" b="1" spc="300" dirty="0" err="1">
                <a:sym typeface="Wingdings" panose="05000000000000000000" pitchFamily="2" charset="2"/>
              </a:rPr>
              <a:t>shaded</a:t>
            </a:r>
            <a:r>
              <a:rPr lang="es-ES" sz="1600" b="1" spc="300" dirty="0">
                <a:sym typeface="Wingdings" panose="05000000000000000000" pitchFamily="2" charset="2"/>
              </a:rPr>
              <a:t> región</a:t>
            </a:r>
          </a:p>
          <a:p>
            <a:pPr rtl="0"/>
            <a:endParaRPr lang="es-ES" sz="1600" b="1" spc="300" dirty="0">
              <a:sym typeface="Wingdings" panose="05000000000000000000" pitchFamily="2" charset="2"/>
            </a:endParaRPr>
          </a:p>
          <a:p>
            <a:pPr rtl="0"/>
            <a:r>
              <a:rPr lang="es-ES" sz="1600" b="1" spc="300" dirty="0">
                <a:sym typeface="Wingdings" panose="05000000000000000000" pitchFamily="2" charset="2"/>
              </a:rPr>
              <a:t>    1st </a:t>
            </a:r>
            <a:r>
              <a:rPr lang="es-ES" sz="1600" b="1" spc="300" dirty="0" err="1">
                <a:sym typeface="Wingdings" panose="05000000000000000000" pitchFamily="2" charset="2"/>
              </a:rPr>
              <a:t>option</a:t>
            </a:r>
            <a:r>
              <a:rPr lang="es-ES" sz="1600" b="1" spc="300" dirty="0">
                <a:sym typeface="Wingdings" panose="05000000000000000000" pitchFamily="2" charset="2"/>
              </a:rPr>
              <a:t>:  Bypass </a:t>
            </a:r>
            <a:r>
              <a:rPr lang="es-ES" sz="1600" b="1" spc="300" dirty="0" err="1">
                <a:sym typeface="Wingdings" panose="05000000000000000000" pitchFamily="2" charset="2"/>
              </a:rPr>
              <a:t>diodes</a:t>
            </a:r>
            <a:r>
              <a:rPr lang="es-ES" sz="1600" b="1" spc="300" dirty="0">
                <a:sym typeface="Wingdings" panose="05000000000000000000" pitchFamily="2" charset="2"/>
              </a:rPr>
              <a:t> ON  9*10% + 1*0% = 90%</a:t>
            </a:r>
          </a:p>
          <a:p>
            <a:pPr rtl="0"/>
            <a:endParaRPr lang="da-DK" sz="1600" b="1" spc="300" dirty="0">
              <a:sym typeface="Wingdings" panose="05000000000000000000" pitchFamily="2" charset="2"/>
            </a:endParaRPr>
          </a:p>
          <a:p>
            <a:pPr rtl="0"/>
            <a:r>
              <a:rPr lang="da-DK" sz="1600" b="1" spc="300" dirty="0">
                <a:sym typeface="Wingdings" panose="05000000000000000000" pitchFamily="2" charset="2"/>
              </a:rPr>
              <a:t>    2nd option: Reduce current to 70% 70% of full power</a:t>
            </a:r>
          </a:p>
          <a:p>
            <a:pPr rtl="0"/>
            <a:endParaRPr lang="da-DK" sz="1600" b="1" spc="300" dirty="0">
              <a:sym typeface="Wingdings" panose="05000000000000000000" pitchFamily="2" charset="2"/>
            </a:endParaRPr>
          </a:p>
          <a:p>
            <a:pPr rtl="0"/>
            <a:r>
              <a:rPr lang="da-DK" sz="1600" b="1" spc="300" dirty="0">
                <a:sym typeface="Wingdings" panose="05000000000000000000" pitchFamily="2" charset="2"/>
              </a:rPr>
              <a:t>    3rd option: MPPT tracker  9*10% + 1*7% = 97% </a:t>
            </a:r>
          </a:p>
          <a:p>
            <a:pPr rtl="0"/>
            <a:endParaRPr lang="da-DK" sz="1600" b="1" spc="300" dirty="0">
              <a:sym typeface="Wingdings" panose="05000000000000000000" pitchFamily="2" charset="2"/>
            </a:endParaRPr>
          </a:p>
          <a:p>
            <a:pPr rtl="0"/>
            <a:endParaRPr lang="da-DK" sz="1600" b="1" spc="300" dirty="0">
              <a:sym typeface="Wingdings" panose="05000000000000000000" pitchFamily="2" charset="2"/>
            </a:endParaRPr>
          </a:p>
          <a:p>
            <a:pPr rtl="0"/>
            <a:r>
              <a:rPr lang="da-DK" sz="1600" b="1" spc="300" dirty="0">
                <a:sym typeface="Wingdings" panose="05000000000000000000" pitchFamily="2" charset="2"/>
              </a:rPr>
              <a:t>Using MICs in each PV module  Increases power by 7% </a:t>
            </a:r>
          </a:p>
          <a:p>
            <a:pPr rtl="0"/>
            <a:endParaRPr lang="da-DK" sz="1600" b="1" spc="300" dirty="0">
              <a:sym typeface="Wingdings" panose="05000000000000000000" pitchFamily="2" charset="2"/>
            </a:endParaRPr>
          </a:p>
          <a:p>
            <a:pPr rtl="0"/>
            <a:endParaRPr lang="es-ES" sz="1600" b="1" spc="300" dirty="0">
              <a:sym typeface="Wingdings" panose="05000000000000000000" pitchFamily="2" charset="2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8839BFA-0B23-4C4D-A906-E354939809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374" y="1208845"/>
            <a:ext cx="2618190" cy="4357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5720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ladsholder til billede 12"/>
          <p:cNvPicPr>
            <a:picLocks noGrp="1" noChangeAspect="1"/>
          </p:cNvPicPr>
          <p:nvPr>
            <p:ph type="pic" sz="quarter" idx="1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423528" y="0"/>
            <a:ext cx="4753232" cy="6858000"/>
          </a:xfrm>
        </p:spPr>
      </p:pic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4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6145023" cy="1621619"/>
          </a:xfrm>
        </p:spPr>
        <p:txBody>
          <a:bodyPr rtlCol="0"/>
          <a:lstStyle/>
          <a:p>
            <a:pPr rtl="0"/>
            <a:r>
              <a:rPr lang="en-GB" dirty="0"/>
              <a:t>AAU – KNOWLEDGE FOR THE WORLD</a:t>
            </a:r>
            <a:endParaRPr lang="da-DK" dirty="0">
              <a:solidFill>
                <a:schemeClr val="accent4"/>
              </a:solidFill>
            </a:endParaRPr>
          </a:p>
        </p:txBody>
      </p:sp>
      <p:sp>
        <p:nvSpPr>
          <p:cNvPr id="4" name="Tekstfelt 3"/>
          <p:cNvSpPr txBox="1"/>
          <p:nvPr/>
        </p:nvSpPr>
        <p:spPr>
          <a:xfrm>
            <a:off x="587374" y="2273372"/>
            <a:ext cx="614502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r>
              <a:rPr lang="en-GB" sz="1600" spc="300" dirty="0"/>
              <a:t>All degree programmes and research activities at Aalborg University are </a:t>
            </a:r>
            <a:r>
              <a:rPr lang="en-GB" sz="1600" b="1" spc="300" dirty="0"/>
              <a:t>problem and project-based</a:t>
            </a:r>
            <a:r>
              <a:rPr lang="en-GB" sz="1600" spc="300" dirty="0"/>
              <a:t> and have an </a:t>
            </a:r>
            <a:r>
              <a:rPr lang="en-GB" sz="1600" b="1" spc="300" dirty="0"/>
              <a:t>interdisciplinary</a:t>
            </a:r>
            <a:r>
              <a:rPr lang="en-GB" sz="1600" spc="300" dirty="0"/>
              <a:t> focus. </a:t>
            </a:r>
            <a:endParaRPr lang="da-DK" sz="1600" b="1" spc="300" dirty="0"/>
          </a:p>
          <a:p>
            <a:pPr rtl="0"/>
            <a:endParaRPr lang="da-DK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/>
              <a:t>Through strong interplay between staff and students and intense </a:t>
            </a:r>
            <a:r>
              <a:rPr lang="en-GB" sz="1600" b="1" spc="300" dirty="0"/>
              <a:t>collaboration</a:t>
            </a:r>
            <a:r>
              <a:rPr lang="en-GB" sz="1600" spc="300" dirty="0"/>
              <a:t> with public and private sectors, we offer degree programmes with a real-world approach and provide </a:t>
            </a:r>
            <a:r>
              <a:rPr lang="en-GB" sz="1600" b="1" spc="300" dirty="0"/>
              <a:t>world-class research</a:t>
            </a:r>
            <a:r>
              <a:rPr lang="en-GB" sz="1600" spc="300" dirty="0"/>
              <a:t>.</a:t>
            </a:r>
          </a:p>
          <a:p>
            <a:pPr rtl="0"/>
            <a:r>
              <a:rPr lang="en-GB" sz="1600" spc="300" dirty="0"/>
              <a:t> </a:t>
            </a:r>
            <a:endParaRPr lang="da-DK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This results in new insights, new solutions to societal challenges and </a:t>
            </a:r>
            <a:r>
              <a:rPr lang="en-GB" sz="1600" b="1" spc="300" dirty="0"/>
              <a:t>knowledge that changes the world</a:t>
            </a:r>
            <a:r>
              <a:rPr lang="en-GB" sz="1600" spc="300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9586808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5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6145023" cy="1621619"/>
          </a:xfrm>
        </p:spPr>
        <p:txBody>
          <a:bodyPr rtlCol="0"/>
          <a:lstStyle/>
          <a:p>
            <a:pPr rtl="0"/>
            <a:r>
              <a:rPr lang="en-GB" dirty="0"/>
              <a:t>AAU – KNOWLEDGE FOR THE WORLD</a:t>
            </a:r>
            <a:endParaRPr lang="da-DK" dirty="0">
              <a:solidFill>
                <a:schemeClr val="accent4"/>
              </a:solidFill>
            </a:endParaRPr>
          </a:p>
        </p:txBody>
      </p:sp>
      <p:sp>
        <p:nvSpPr>
          <p:cNvPr id="4" name="Tekstfelt 3"/>
          <p:cNvSpPr txBox="1"/>
          <p:nvPr/>
        </p:nvSpPr>
        <p:spPr>
          <a:xfrm>
            <a:off x="587374" y="2273372"/>
            <a:ext cx="614502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r>
              <a:rPr lang="en-GB" sz="1600" spc="300" dirty="0"/>
              <a:t>All degree programmes and research activities at Aalborg University are </a:t>
            </a:r>
            <a:r>
              <a:rPr lang="en-GB" sz="1600" b="1" spc="300" dirty="0"/>
              <a:t>problem and project-based</a:t>
            </a:r>
            <a:r>
              <a:rPr lang="en-GB" sz="1600" spc="300" dirty="0"/>
              <a:t> and have an </a:t>
            </a:r>
            <a:r>
              <a:rPr lang="en-GB" sz="1600" b="1" spc="300" dirty="0"/>
              <a:t>interdisciplinary</a:t>
            </a:r>
            <a:r>
              <a:rPr lang="en-GB" sz="1600" spc="300" dirty="0"/>
              <a:t> focus. </a:t>
            </a:r>
            <a:endParaRPr lang="da-DK" sz="1600" b="1" spc="300" dirty="0"/>
          </a:p>
          <a:p>
            <a:pPr rtl="0"/>
            <a:endParaRPr lang="da-DK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/>
              <a:t>Through strong interplay between staff and students and intense </a:t>
            </a:r>
            <a:r>
              <a:rPr lang="en-GB" sz="1600" b="1" spc="300" dirty="0"/>
              <a:t>collaboration</a:t>
            </a:r>
            <a:r>
              <a:rPr lang="en-GB" sz="1600" spc="300" dirty="0"/>
              <a:t> with public and private sectors, we offer degree programmes with a real-world approach and provide </a:t>
            </a:r>
            <a:r>
              <a:rPr lang="en-GB" sz="1600" b="1" spc="300" dirty="0"/>
              <a:t>world-class research</a:t>
            </a:r>
            <a:r>
              <a:rPr lang="en-GB" sz="1600" spc="300" dirty="0"/>
              <a:t>.</a:t>
            </a:r>
          </a:p>
          <a:p>
            <a:pPr rtl="0"/>
            <a:r>
              <a:rPr lang="en-GB" sz="1600" spc="300" dirty="0"/>
              <a:t> </a:t>
            </a:r>
            <a:endParaRPr lang="da-DK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This results in new insights, new solutions to societal challenges and </a:t>
            </a:r>
            <a:r>
              <a:rPr lang="en-GB" sz="1600" b="1" spc="300" dirty="0"/>
              <a:t>knowledge that changes the world</a:t>
            </a:r>
            <a:r>
              <a:rPr lang="en-GB" sz="1600" spc="300" dirty="0"/>
              <a:t>. </a:t>
            </a:r>
          </a:p>
        </p:txBody>
      </p:sp>
      <p:graphicFrame>
        <p:nvGraphicFramePr>
          <p:cNvPr id="7" name="Diagram 7">
            <a:extLst>
              <a:ext uri="{FF2B5EF4-FFF2-40B4-BE49-F238E27FC236}">
                <a16:creationId xmlns:a16="http://schemas.microsoft.com/office/drawing/2014/main" id="{00000000-0008-0000-0000-00000300000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25523052"/>
              </p:ext>
            </p:extLst>
          </p:nvPr>
        </p:nvGraphicFramePr>
        <p:xfrm>
          <a:off x="6951944" y="2017361"/>
          <a:ext cx="4668555" cy="34690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5027195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>
            <a:extLst>
              <a:ext uri="{FF2B5EF4-FFF2-40B4-BE49-F238E27FC236}">
                <a16:creationId xmlns:a16="http://schemas.microsoft.com/office/drawing/2014/main" id="{B479FD0A-DE42-4D67-8F9A-6B5E723F04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D8D877B3-D348-4611-9BDB-C5374591D951}" type="slidenum">
              <a:rPr lang="en-US" smtClean="0"/>
              <a:pPr rtl="0"/>
              <a:t>6</a:t>
            </a:fld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B9C98A7-98E7-4079-B0FD-7FDD32D17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Management Table</a:t>
            </a:r>
          </a:p>
        </p:txBody>
      </p:sp>
      <p:graphicFrame>
        <p:nvGraphicFramePr>
          <p:cNvPr id="4" name="Tabel 3">
            <a:extLst>
              <a:ext uri="{FF2B5EF4-FFF2-40B4-BE49-F238E27FC236}">
                <a16:creationId xmlns:a16="http://schemas.microsoft.com/office/drawing/2014/main" id="{143C0D65-504C-42D9-AE9E-CDCB6EEF55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4298318"/>
              </p:ext>
            </p:extLst>
          </p:nvPr>
        </p:nvGraphicFramePr>
        <p:xfrm>
          <a:off x="2032000" y="2555819"/>
          <a:ext cx="8128000" cy="239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4134023861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693208999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520461613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619136904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4247926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a-DK" dirty="0" err="1"/>
                        <a:t>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Time </a:t>
                      </a:r>
                      <a:r>
                        <a:rPr lang="da-DK" dirty="0" err="1"/>
                        <a:t>holding</a:t>
                      </a:r>
                      <a:r>
                        <a:rPr lang="da-DK" dirty="0"/>
                        <a:t> </a:t>
                      </a:r>
                      <a:r>
                        <a:rPr lang="da-DK" dirty="0" err="1"/>
                        <a:t>breath</a:t>
                      </a:r>
                      <a:r>
                        <a:rPr lang="da-DK" dirty="0"/>
                        <a:t> under </a:t>
                      </a:r>
                      <a:r>
                        <a:rPr lang="da-DK" dirty="0" err="1"/>
                        <a:t>water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Time </a:t>
                      </a:r>
                      <a:r>
                        <a:rPr lang="da-DK" dirty="0" err="1"/>
                        <a:t>without</a:t>
                      </a:r>
                      <a:r>
                        <a:rPr lang="da-DK" dirty="0"/>
                        <a:t> </a:t>
                      </a:r>
                      <a:r>
                        <a:rPr lang="da-DK" dirty="0" err="1"/>
                        <a:t>criticizing</a:t>
                      </a:r>
                      <a:r>
                        <a:rPr lang="da-DK" dirty="0"/>
                        <a:t> </a:t>
                      </a:r>
                      <a:r>
                        <a:rPr lang="da-DK" dirty="0" err="1"/>
                        <a:t>work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Time </a:t>
                      </a:r>
                      <a:r>
                        <a:rPr lang="da-DK" dirty="0" err="1"/>
                        <a:t>used</a:t>
                      </a:r>
                      <a:r>
                        <a:rPr lang="da-DK" dirty="0"/>
                        <a:t> for </a:t>
                      </a:r>
                      <a:r>
                        <a:rPr lang="da-DK" dirty="0" err="1"/>
                        <a:t>eating</a:t>
                      </a:r>
                      <a:r>
                        <a:rPr lang="da-DK" dirty="0"/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32431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a-DK" dirty="0"/>
                        <a:t>Nicolai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29:10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29:10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20:00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82468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a-DK" dirty="0" err="1"/>
                        <a:t>Thassilo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10:02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10:02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20:00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42800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a-DK" dirty="0" err="1"/>
                        <a:t>Aitor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00:17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00:17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20:00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a-DK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28255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a-DK" dirty="0"/>
                        <a:t>Nicolas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19:57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00:00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∞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a-DK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73319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610969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>
            <a:extLst>
              <a:ext uri="{FF2B5EF4-FFF2-40B4-BE49-F238E27FC236}">
                <a16:creationId xmlns:a16="http://schemas.microsoft.com/office/drawing/2014/main" id="{B479FD0A-DE42-4D67-8F9A-6B5E723F04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D8D877B3-D348-4611-9BDB-C5374591D951}" type="slidenum">
              <a:rPr lang="en-US" smtClean="0"/>
              <a:pPr rtl="0"/>
              <a:t>7</a:t>
            </a:fld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B9C98A7-98E7-4079-B0FD-7FDD32D17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Management Table</a:t>
            </a:r>
          </a:p>
        </p:txBody>
      </p:sp>
      <p:pic>
        <p:nvPicPr>
          <p:cNvPr id="7" name="Billede 6">
            <a:extLst>
              <a:ext uri="{FF2B5EF4-FFF2-40B4-BE49-F238E27FC236}">
                <a16:creationId xmlns:a16="http://schemas.microsoft.com/office/drawing/2014/main" id="{93305995-1B4E-4DC0-AD0A-FBBD9750C5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360" y="1592576"/>
            <a:ext cx="4290064" cy="4290064"/>
          </a:xfrm>
          <a:prstGeom prst="rect">
            <a:avLst/>
          </a:prstGeom>
        </p:spPr>
      </p:pic>
      <p:pic>
        <p:nvPicPr>
          <p:cNvPr id="9" name="Billede 8">
            <a:extLst>
              <a:ext uri="{FF2B5EF4-FFF2-40B4-BE49-F238E27FC236}">
                <a16:creationId xmlns:a16="http://schemas.microsoft.com/office/drawing/2014/main" id="{898D8A45-8B04-461F-819E-58F6F5D0D6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6892" y="1519541"/>
            <a:ext cx="4512023" cy="4512023"/>
          </a:xfrm>
          <a:prstGeom prst="rect">
            <a:avLst/>
          </a:prstGeom>
        </p:spPr>
      </p:pic>
      <p:sp>
        <p:nvSpPr>
          <p:cNvPr id="10" name="Tekstfelt 9">
            <a:extLst>
              <a:ext uri="{FF2B5EF4-FFF2-40B4-BE49-F238E27FC236}">
                <a16:creationId xmlns:a16="http://schemas.microsoft.com/office/drawing/2014/main" id="{09ED0E04-5F96-4036-B8AC-BFCC34957C9B}"/>
              </a:ext>
            </a:extLst>
          </p:cNvPr>
          <p:cNvSpPr txBox="1"/>
          <p:nvPr/>
        </p:nvSpPr>
        <p:spPr>
          <a:xfrm>
            <a:off x="975360" y="5960171"/>
            <a:ext cx="41224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 err="1"/>
              <a:t>Add</a:t>
            </a:r>
            <a:r>
              <a:rPr lang="da-DK" dirty="0"/>
              <a:t> a </a:t>
            </a:r>
            <a:r>
              <a:rPr lang="da-DK" dirty="0" err="1"/>
              <a:t>nice</a:t>
            </a:r>
            <a:r>
              <a:rPr lang="da-DK" dirty="0"/>
              <a:t> </a:t>
            </a:r>
            <a:r>
              <a:rPr lang="da-DK" dirty="0" err="1"/>
              <a:t>looking</a:t>
            </a:r>
            <a:r>
              <a:rPr lang="da-DK" dirty="0"/>
              <a:t> </a:t>
            </a:r>
            <a:r>
              <a:rPr lang="da-DK" dirty="0" err="1"/>
              <a:t>caption</a:t>
            </a:r>
            <a:r>
              <a:rPr lang="da-DK" dirty="0"/>
              <a:t> </a:t>
            </a:r>
            <a:r>
              <a:rPr lang="da-DK" dirty="0" err="1"/>
              <a:t>if</a:t>
            </a:r>
            <a:r>
              <a:rPr lang="da-DK" dirty="0"/>
              <a:t> </a:t>
            </a:r>
            <a:r>
              <a:rPr lang="da-DK" dirty="0" err="1"/>
              <a:t>you</a:t>
            </a:r>
            <a:r>
              <a:rPr lang="da-DK" dirty="0"/>
              <a:t> have multiple </a:t>
            </a:r>
            <a:r>
              <a:rPr lang="da-DK" dirty="0" err="1"/>
              <a:t>figures</a:t>
            </a:r>
            <a:r>
              <a:rPr lang="da-DK" dirty="0"/>
              <a:t> at </a:t>
            </a:r>
            <a:r>
              <a:rPr lang="da-DK" dirty="0" err="1"/>
              <a:t>one</a:t>
            </a:r>
            <a:r>
              <a:rPr lang="da-DK" dirty="0"/>
              <a:t> slide</a:t>
            </a:r>
            <a:endParaRPr lang="en-US" dirty="0"/>
          </a:p>
        </p:txBody>
      </p:sp>
      <p:sp>
        <p:nvSpPr>
          <p:cNvPr id="13" name="Tekstfelt 12">
            <a:extLst>
              <a:ext uri="{FF2B5EF4-FFF2-40B4-BE49-F238E27FC236}">
                <a16:creationId xmlns:a16="http://schemas.microsoft.com/office/drawing/2014/main" id="{94F9F3E4-A637-415C-8EBA-7F3B9DD44C26}"/>
              </a:ext>
            </a:extLst>
          </p:cNvPr>
          <p:cNvSpPr txBox="1"/>
          <p:nvPr/>
        </p:nvSpPr>
        <p:spPr>
          <a:xfrm>
            <a:off x="7232707" y="5919805"/>
            <a:ext cx="41224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And make sure that they are better aligned than this…</a:t>
            </a:r>
          </a:p>
        </p:txBody>
      </p:sp>
    </p:spTree>
    <p:extLst>
      <p:ext uri="{BB962C8B-B14F-4D97-AF65-F5344CB8AC3E}">
        <p14:creationId xmlns:p14="http://schemas.microsoft.com/office/powerpoint/2010/main" val="22295884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ladsholder til billede 3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tIns="0" rtlCol="0" anchor="ctr" anchorCtr="0"/>
          <a:lstStyle/>
          <a:p>
            <a:pPr rtl="0"/>
            <a:r>
              <a:rPr lang="en-GB" dirty="0"/>
              <a:t>MPPT algorithm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9019242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9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6145023" cy="1621619"/>
          </a:xfrm>
        </p:spPr>
        <p:txBody>
          <a:bodyPr rtlCol="0"/>
          <a:lstStyle/>
          <a:p>
            <a:pPr rtl="0"/>
            <a:r>
              <a:rPr lang="en-GB" dirty="0"/>
              <a:t>Initial MPPT implementation</a:t>
            </a:r>
            <a:endParaRPr lang="da-DK" dirty="0">
              <a:solidFill>
                <a:schemeClr val="accent4"/>
              </a:solidFill>
            </a:endParaRPr>
          </a:p>
        </p:txBody>
      </p:sp>
      <p:sp>
        <p:nvSpPr>
          <p:cNvPr id="8" name="Tekstfelt 12">
            <a:extLst>
              <a:ext uri="{FF2B5EF4-FFF2-40B4-BE49-F238E27FC236}">
                <a16:creationId xmlns:a16="http://schemas.microsoft.com/office/drawing/2014/main" id="{34A3FECA-4C64-46CB-9184-57E3524814E6}"/>
              </a:ext>
            </a:extLst>
          </p:cNvPr>
          <p:cNvSpPr txBox="1"/>
          <p:nvPr/>
        </p:nvSpPr>
        <p:spPr>
          <a:xfrm>
            <a:off x="5678381" y="4896882"/>
            <a:ext cx="59472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Top figure: </a:t>
            </a:r>
            <a:r>
              <a:rPr lang="en-US" sz="1600" dirty="0"/>
              <a:t>Conversion ratio for buck and boost modes.</a:t>
            </a:r>
          </a:p>
          <a:p>
            <a:r>
              <a:rPr lang="en-US" sz="1600" i="1" dirty="0"/>
              <a:t>Bottom figure: </a:t>
            </a:r>
            <a:r>
              <a:rPr lang="en-US" sz="1600" dirty="0"/>
              <a:t>Mapping of the </a:t>
            </a:r>
            <a:r>
              <a:rPr lang="es-ES" sz="1600" dirty="0"/>
              <a:t>control variable </a:t>
            </a:r>
            <a:r>
              <a:rPr lang="es-ES" sz="1600" dirty="0" err="1"/>
              <a:t>valg</a:t>
            </a:r>
            <a:r>
              <a:rPr lang="es-ES" sz="1600" dirty="0"/>
              <a:t> </a:t>
            </a:r>
            <a:r>
              <a:rPr lang="es-ES" sz="1600" dirty="0" err="1"/>
              <a:t>for</a:t>
            </a:r>
            <a:r>
              <a:rPr lang="es-ES" sz="1600" dirty="0"/>
              <a:t> </a:t>
            </a:r>
            <a:r>
              <a:rPr lang="es-ES" sz="1600" dirty="0" err="1"/>
              <a:t>mode</a:t>
            </a:r>
            <a:r>
              <a:rPr lang="es-ES" sz="1600" dirty="0"/>
              <a:t> </a:t>
            </a:r>
            <a:r>
              <a:rPr lang="es-ES" sz="1600" dirty="0" err="1"/>
              <a:t>decision</a:t>
            </a:r>
            <a:r>
              <a:rPr lang="es-ES" sz="1600" dirty="0"/>
              <a:t>.</a:t>
            </a:r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uadroTexto 15">
                <a:extLst>
                  <a:ext uri="{FF2B5EF4-FFF2-40B4-BE49-F238E27FC236}">
                    <a16:creationId xmlns:a16="http://schemas.microsoft.com/office/drawing/2014/main" id="{82E93A10-2ED0-43BD-B1B0-017E446C5424}"/>
                  </a:ext>
                </a:extLst>
              </p:cNvPr>
              <p:cNvSpPr txBox="1"/>
              <p:nvPr/>
            </p:nvSpPr>
            <p:spPr>
              <a:xfrm>
                <a:off x="702874" y="2145323"/>
                <a:ext cx="1503995" cy="5654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𝑜𝑢𝑡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</m:sub>
                          </m:sSub>
                        </m:den>
                      </m:f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𝑏𝑢𝑐𝑘</m:t>
                          </m:r>
                        </m:sub>
                      </m:sSub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16" name="CuadroTexto 15">
                <a:extLst>
                  <a:ext uri="{FF2B5EF4-FFF2-40B4-BE49-F238E27FC236}">
                    <a16:creationId xmlns:a16="http://schemas.microsoft.com/office/drawing/2014/main" id="{82E93A10-2ED0-43BD-B1B0-017E446C54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874" y="2145323"/>
                <a:ext cx="1503995" cy="56541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uadroTexto 16">
                <a:extLst>
                  <a:ext uri="{FF2B5EF4-FFF2-40B4-BE49-F238E27FC236}">
                    <a16:creationId xmlns:a16="http://schemas.microsoft.com/office/drawing/2014/main" id="{0EC896BE-5407-42CB-A4C0-CCBECF52CA0C}"/>
                  </a:ext>
                </a:extLst>
              </p:cNvPr>
              <p:cNvSpPr txBox="1"/>
              <p:nvPr/>
            </p:nvSpPr>
            <p:spPr>
              <a:xfrm>
                <a:off x="2731298" y="2189501"/>
                <a:ext cx="2015435" cy="47705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s-E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s-E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s-E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s-E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s-E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</m:den>
                    </m:f>
                    <m:r>
                      <a:rPr lang="es-E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s-E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s-E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E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1 − </m:t>
                        </m:r>
                        <m:sSub>
                          <m:sSubPr>
                            <m:ctrlPr>
                              <a:rPr lang="es-E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s-E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s-E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𝑜𝑜𝑠𝑡</m:t>
                            </m:r>
                          </m:sub>
                        </m:sSub>
                      </m:den>
                    </m:f>
                  </m:oMath>
                </a14:m>
                <a:endParaRPr lang="es-ES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7" name="CuadroTexto 16">
                <a:extLst>
                  <a:ext uri="{FF2B5EF4-FFF2-40B4-BE49-F238E27FC236}">
                    <a16:creationId xmlns:a16="http://schemas.microsoft.com/office/drawing/2014/main" id="{0EC896BE-5407-42CB-A4C0-CCBECF52CA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1298" y="2189501"/>
                <a:ext cx="2015435" cy="477054"/>
              </a:xfrm>
              <a:prstGeom prst="rect">
                <a:avLst/>
              </a:prstGeom>
              <a:blipFill>
                <a:blip r:embed="rId4"/>
                <a:stretch>
                  <a:fillRect l="-3021" b="-12821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kstfelt 3">
                <a:extLst>
                  <a:ext uri="{FF2B5EF4-FFF2-40B4-BE49-F238E27FC236}">
                    <a16:creationId xmlns:a16="http://schemas.microsoft.com/office/drawing/2014/main" id="{B051B5F9-EED2-4D2D-A067-531070B5A66D}"/>
                  </a:ext>
                </a:extLst>
              </p:cNvPr>
              <p:cNvSpPr txBox="1"/>
              <p:nvPr/>
            </p:nvSpPr>
            <p:spPr>
              <a:xfrm>
                <a:off x="523937" y="3160394"/>
                <a:ext cx="4739425" cy="20621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rtl="0"/>
                <a:r>
                  <a:rPr lang="es-ES" sz="1600" spc="300" dirty="0" err="1"/>
                  <a:t>Mapping</a:t>
                </a:r>
                <a:r>
                  <a:rPr lang="es-ES" sz="1600" spc="300" dirty="0"/>
                  <a:t> </a:t>
                </a:r>
                <a:r>
                  <a:rPr lang="es-ES" sz="1600" spc="300" dirty="0" err="1"/>
                  <a:t>for</a:t>
                </a:r>
                <a:r>
                  <a:rPr lang="es-ES" sz="1600" spc="300" dirty="0"/>
                  <a:t> </a:t>
                </a:r>
                <a:r>
                  <a:rPr lang="es-ES" sz="1600" spc="300" dirty="0" err="1"/>
                  <a:t>mode</a:t>
                </a:r>
                <a:r>
                  <a:rPr lang="es-ES" sz="1600" spc="300" dirty="0"/>
                  <a:t> </a:t>
                </a:r>
                <a:r>
                  <a:rPr lang="es-ES" sz="1600" spc="300" dirty="0" err="1"/>
                  <a:t>decision</a:t>
                </a:r>
                <a:r>
                  <a:rPr lang="es-ES" sz="1600" spc="300" dirty="0"/>
                  <a:t>:</a:t>
                </a:r>
                <a:endParaRPr lang="da-DK" sz="1600" b="1" spc="300" dirty="0"/>
              </a:p>
              <a:p>
                <a:pPr rtl="0"/>
                <a:endParaRPr lang="da-DK" sz="1600" spc="300" dirty="0"/>
              </a:p>
              <a:p>
                <a:pPr marL="342900" indent="-342900" rtl="0">
                  <a:buFont typeface="Wingdings" panose="05000000000000000000" pitchFamily="2" charset="2"/>
                  <a:buChar char="Ø"/>
                </a:pPr>
                <a:r>
                  <a:rPr lang="en-GB" sz="1600" spc="300" dirty="0"/>
                  <a:t>If </a:t>
                </a:r>
                <a:r>
                  <a:rPr lang="en-GB" sz="1600" i="1" spc="300" dirty="0" err="1"/>
                  <a:t>valg</a:t>
                </a:r>
                <a:r>
                  <a:rPr lang="en-GB" sz="1600" spc="300" dirty="0"/>
                  <a:t>&lt;0.5 </a:t>
                </a:r>
                <a:r>
                  <a:rPr lang="en-GB" sz="1600" spc="300" dirty="0">
                    <a:sym typeface="Wingdings" panose="05000000000000000000" pitchFamily="2" charset="2"/>
                  </a:rPr>
                  <a:t> Buck mode</a:t>
                </a:r>
              </a:p>
              <a:p>
                <a:pPr marL="342900" indent="-342900" rtl="0">
                  <a:buFont typeface="Wingdings" panose="05000000000000000000" pitchFamily="2" charset="2"/>
                  <a:buChar char="Ø"/>
                </a:pPr>
                <a:endParaRPr lang="en-GB" sz="1600" spc="300" dirty="0">
                  <a:sym typeface="Wingdings" panose="05000000000000000000" pitchFamily="2" charset="2"/>
                </a:endParaRPr>
              </a:p>
              <a:p>
                <a:pPr marL="342900" indent="-342900" rtl="0">
                  <a:buFont typeface="Wingdings" panose="05000000000000000000" pitchFamily="2" charset="2"/>
                  <a:buChar char="Ø"/>
                </a:pPr>
                <a:endParaRPr lang="en-GB" sz="1600" spc="300" dirty="0">
                  <a:sym typeface="Wingdings" panose="05000000000000000000" pitchFamily="2" charset="2"/>
                </a:endParaRPr>
              </a:p>
              <a:p>
                <a:pPr marL="342900" indent="-342900" rtl="0">
                  <a:buFont typeface="Wingdings" panose="05000000000000000000" pitchFamily="2" charset="2"/>
                  <a:buChar char="Ø"/>
                </a:pPr>
                <a:r>
                  <a:rPr lang="en-GB" sz="1600" spc="300" dirty="0"/>
                  <a:t>If </a:t>
                </a:r>
                <a:r>
                  <a:rPr lang="en-GB" sz="1600" i="1" spc="300" dirty="0" err="1"/>
                  <a:t>valg</a:t>
                </a:r>
                <a14:m>
                  <m:oMath xmlns:m="http://schemas.openxmlformats.org/officeDocument/2006/math">
                    <m:r>
                      <a:rPr lang="en-GB" sz="1600" i="1" spc="3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GB" sz="1600" spc="300" dirty="0"/>
                  <a:t>0.5 </a:t>
                </a:r>
                <a:r>
                  <a:rPr lang="en-GB" sz="1600" spc="300" dirty="0">
                    <a:sym typeface="Wingdings" panose="05000000000000000000" pitchFamily="2" charset="2"/>
                  </a:rPr>
                  <a:t> Boost mode</a:t>
                </a:r>
              </a:p>
              <a:p>
                <a:r>
                  <a:rPr lang="en-GB" sz="1600" spc="300" dirty="0">
                    <a:sym typeface="Wingdings" panose="05000000000000000000" pitchFamily="2" charset="2"/>
                  </a:rPr>
                  <a:t> </a:t>
                </a:r>
              </a:p>
              <a:p>
                <a:pPr rtl="0"/>
                <a:r>
                  <a:rPr lang="en-GB" sz="1600" spc="300" dirty="0"/>
                  <a:t>   </a:t>
                </a:r>
              </a:p>
            </p:txBody>
          </p:sp>
        </mc:Choice>
        <mc:Fallback xmlns="">
          <p:sp>
            <p:nvSpPr>
              <p:cNvPr id="19" name="Tekstfelt 3">
                <a:extLst>
                  <a:ext uri="{FF2B5EF4-FFF2-40B4-BE49-F238E27FC236}">
                    <a16:creationId xmlns:a16="http://schemas.microsoft.com/office/drawing/2014/main" id="{B051B5F9-EED2-4D2D-A067-531070B5A6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937" y="3160394"/>
                <a:ext cx="4739425" cy="2062103"/>
              </a:xfrm>
              <a:prstGeom prst="rect">
                <a:avLst/>
              </a:prstGeom>
              <a:blipFill>
                <a:blip r:embed="rId5"/>
                <a:stretch>
                  <a:fillRect l="-772" t="-885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CuadroTexto 21">
            <a:extLst>
              <a:ext uri="{FF2B5EF4-FFF2-40B4-BE49-F238E27FC236}">
                <a16:creationId xmlns:a16="http://schemas.microsoft.com/office/drawing/2014/main" id="{BD168E6B-0E53-42B2-8A2E-CBC3CD475CC9}"/>
              </a:ext>
            </a:extLst>
          </p:cNvPr>
          <p:cNvSpPr txBox="1"/>
          <p:nvPr/>
        </p:nvSpPr>
        <p:spPr>
          <a:xfrm>
            <a:off x="196913" y="5081548"/>
            <a:ext cx="50664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spc="300" dirty="0" err="1"/>
              <a:t>Incrementing</a:t>
            </a:r>
            <a:r>
              <a:rPr lang="es-ES" b="1" spc="300" dirty="0"/>
              <a:t> </a:t>
            </a:r>
            <a:r>
              <a:rPr lang="es-ES" b="1" i="1" spc="300" dirty="0" err="1"/>
              <a:t>valg</a:t>
            </a:r>
            <a:r>
              <a:rPr lang="es-ES" b="1" spc="300" dirty="0"/>
              <a:t> </a:t>
            </a:r>
            <a:r>
              <a:rPr lang="es-ES" b="1" spc="300" dirty="0" err="1"/>
              <a:t>means</a:t>
            </a:r>
            <a:r>
              <a:rPr lang="es-ES" b="1" spc="300" dirty="0"/>
              <a:t> </a:t>
            </a:r>
            <a:r>
              <a:rPr lang="es-ES" b="1" spc="300" dirty="0" err="1"/>
              <a:t>decreasing</a:t>
            </a:r>
            <a:r>
              <a:rPr lang="es-ES" b="1" spc="300" dirty="0"/>
              <a:t> PV </a:t>
            </a:r>
            <a:r>
              <a:rPr lang="es-ES" b="1" spc="300" dirty="0" err="1"/>
              <a:t>voltage</a:t>
            </a:r>
            <a:r>
              <a:rPr lang="es-ES" b="1" spc="300" dirty="0"/>
              <a:t>!</a:t>
            </a:r>
            <a:endParaRPr lang="da-DK" b="1" spc="30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203E0F8-22AB-4579-837A-30C04A9985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2646" y="359273"/>
            <a:ext cx="5947241" cy="4460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993756"/>
      </p:ext>
    </p:extLst>
  </p:cSld>
  <p:clrMapOvr>
    <a:masterClrMapping/>
  </p:clrMapOvr>
</p:sld>
</file>

<file path=ppt/theme/theme1.xml><?xml version="1.0" encoding="utf-8"?>
<a:theme xmlns:a="http://schemas.openxmlformats.org/drawingml/2006/main" name="AAU PowerPoint">
  <a:themeElements>
    <a:clrScheme name="AAU">
      <a:dk1>
        <a:srgbClr val="211A52"/>
      </a:dk1>
      <a:lt1>
        <a:srgbClr val="FFFFFF"/>
      </a:lt1>
      <a:dk2>
        <a:srgbClr val="76818B"/>
      </a:dk2>
      <a:lt2>
        <a:srgbClr val="BBC0C5"/>
      </a:lt2>
      <a:accent1>
        <a:srgbClr val="4D4875"/>
      </a:accent1>
      <a:accent2>
        <a:srgbClr val="A6A3BA"/>
      </a:accent2>
      <a:accent3>
        <a:srgbClr val="7A72CC"/>
      </a:accent3>
      <a:accent4>
        <a:srgbClr val="DF6752"/>
      </a:accent4>
      <a:accent5>
        <a:srgbClr val="BDB9E5"/>
      </a:accent5>
      <a:accent6>
        <a:srgbClr val="594FBF"/>
      </a:accent6>
      <a:hlink>
        <a:srgbClr val="9B95D9"/>
      </a:hlink>
      <a:folHlink>
        <a:srgbClr val="DEDCF2"/>
      </a:folHlink>
    </a:clrScheme>
    <a:fontScheme name="AAU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&amp;D-Powerpoint Template_16x9" id="{D6003E70-2833-4847-828A-A182BBF6C8FF}" vid="{85D7DE89-D8E2-D743-952C-ED1FA0F1847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B&amp;D-Powerpoint Template_16x9</Template>
  <TotalTime>1153</TotalTime>
  <Words>1212</Words>
  <Application>Microsoft Office PowerPoint</Application>
  <PresentationFormat>Panorámica</PresentationFormat>
  <Paragraphs>325</Paragraphs>
  <Slides>31</Slides>
  <Notes>4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31</vt:i4>
      </vt:variant>
    </vt:vector>
  </HeadingPairs>
  <TitlesOfParts>
    <vt:vector size="37" baseType="lpstr">
      <vt:lpstr>Arial</vt:lpstr>
      <vt:lpstr>Calibri</vt:lpstr>
      <vt:lpstr>Cambria Math</vt:lpstr>
      <vt:lpstr>Montserrat Medium</vt:lpstr>
      <vt:lpstr>Wingdings</vt:lpstr>
      <vt:lpstr>AAU PowerPoint</vt:lpstr>
      <vt:lpstr>Presentación de PowerPoint</vt:lpstr>
      <vt:lpstr>CONTENT</vt:lpstr>
      <vt:lpstr>Introduction, change random picture</vt:lpstr>
      <vt:lpstr>AAU – KNOWLEDGE FOR THE WORLD</vt:lpstr>
      <vt:lpstr>AAU – KNOWLEDGE FOR THE WORLD</vt:lpstr>
      <vt:lpstr>Time Management Table</vt:lpstr>
      <vt:lpstr>Time Management Table</vt:lpstr>
      <vt:lpstr>MPPT algorithm</vt:lpstr>
      <vt:lpstr>Initial MPPT implementation</vt:lpstr>
      <vt:lpstr>Initial MPPT implementation</vt:lpstr>
      <vt:lpstr>Fixed vs variable perturb step – Buck Mode</vt:lpstr>
      <vt:lpstr>Fixed vs variable perturb step – Boost Mode</vt:lpstr>
      <vt:lpstr>Test Results </vt:lpstr>
      <vt:lpstr>Presentación de PowerPoint</vt:lpstr>
      <vt:lpstr>PV panel curves </vt:lpstr>
      <vt:lpstr>PV panel curves</vt:lpstr>
      <vt:lpstr>Standard Test Conditions (STC)</vt:lpstr>
      <vt:lpstr>Standard Test Conditions (STC)</vt:lpstr>
      <vt:lpstr>Boundary between modes of operation</vt:lpstr>
      <vt:lpstr>Boundary between modes of operation</vt:lpstr>
      <vt:lpstr>Sudden change in irradiance</vt:lpstr>
      <vt:lpstr>Sudden change in temperature</vt:lpstr>
      <vt:lpstr>Efficiency of the converter</vt:lpstr>
      <vt:lpstr>Thermal test</vt:lpstr>
      <vt:lpstr>Comparison simulation and experiments</vt:lpstr>
      <vt:lpstr>Discussion</vt:lpstr>
      <vt:lpstr>Converter design, change random picture</vt:lpstr>
      <vt:lpstr>Thank you for your attention</vt:lpstr>
      <vt:lpstr>Bypass diodes vs MICs</vt:lpstr>
      <vt:lpstr>Bypass diodes vs MICs</vt:lpstr>
      <vt:lpstr>Bypass diodes vs MICs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AAU Kommunikation</dc:creator>
  <cp:lastModifiedBy>estefania ruiz arenaza</cp:lastModifiedBy>
  <cp:revision>510</cp:revision>
  <cp:lastPrinted>2017-03-09T03:48:56Z</cp:lastPrinted>
  <dcterms:created xsi:type="dcterms:W3CDTF">2016-11-10T06:07:03Z</dcterms:created>
  <dcterms:modified xsi:type="dcterms:W3CDTF">2019-01-08T14:33:38Z</dcterms:modified>
</cp:coreProperties>
</file>